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986" r:id="rId2"/>
    <p:sldId id="886" r:id="rId3"/>
    <p:sldId id="940" r:id="rId4"/>
    <p:sldId id="919" r:id="rId5"/>
    <p:sldId id="680" r:id="rId6"/>
    <p:sldId id="681" r:id="rId7"/>
    <p:sldId id="682" r:id="rId8"/>
    <p:sldId id="972" r:id="rId9"/>
    <p:sldId id="974" r:id="rId10"/>
    <p:sldId id="859" r:id="rId11"/>
    <p:sldId id="981" r:id="rId12"/>
    <p:sldId id="969" r:id="rId13"/>
    <p:sldId id="935" r:id="rId14"/>
    <p:sldId id="982" r:id="rId15"/>
    <p:sldId id="948" r:id="rId16"/>
    <p:sldId id="947" r:id="rId17"/>
    <p:sldId id="950" r:id="rId18"/>
    <p:sldId id="912" r:id="rId19"/>
    <p:sldId id="951" r:id="rId20"/>
    <p:sldId id="954" r:id="rId21"/>
    <p:sldId id="955" r:id="rId22"/>
    <p:sldId id="956" r:id="rId23"/>
    <p:sldId id="957" r:id="rId24"/>
    <p:sldId id="958" r:id="rId25"/>
    <p:sldId id="962" r:id="rId26"/>
    <p:sldId id="980" r:id="rId27"/>
    <p:sldId id="813" r:id="rId28"/>
    <p:sldId id="979" r:id="rId29"/>
    <p:sldId id="815" r:id="rId30"/>
    <p:sldId id="973" r:id="rId31"/>
    <p:sldId id="977" r:id="rId32"/>
    <p:sldId id="978" r:id="rId33"/>
    <p:sldId id="965" r:id="rId34"/>
    <p:sldId id="915" r:id="rId35"/>
    <p:sldId id="903" r:id="rId36"/>
    <p:sldId id="82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41C4E9-3B73-3F46-A4D3-81EFB4C0C59D}">
          <p14:sldIdLst>
            <p14:sldId id="986"/>
            <p14:sldId id="886"/>
            <p14:sldId id="940"/>
            <p14:sldId id="919"/>
            <p14:sldId id="680"/>
            <p14:sldId id="681"/>
            <p14:sldId id="682"/>
            <p14:sldId id="972"/>
            <p14:sldId id="974"/>
            <p14:sldId id="859"/>
            <p14:sldId id="981"/>
            <p14:sldId id="969"/>
            <p14:sldId id="935"/>
            <p14:sldId id="982"/>
            <p14:sldId id="948"/>
            <p14:sldId id="947"/>
            <p14:sldId id="950"/>
            <p14:sldId id="912"/>
            <p14:sldId id="951"/>
            <p14:sldId id="954"/>
            <p14:sldId id="955"/>
            <p14:sldId id="956"/>
            <p14:sldId id="957"/>
            <p14:sldId id="958"/>
            <p14:sldId id="962"/>
            <p14:sldId id="980"/>
            <p14:sldId id="813"/>
            <p14:sldId id="979"/>
            <p14:sldId id="815"/>
            <p14:sldId id="973"/>
            <p14:sldId id="977"/>
            <p14:sldId id="978"/>
            <p14:sldId id="965"/>
            <p14:sldId id="915"/>
            <p14:sldId id="903"/>
            <p14:sldId id="825"/>
          </p14:sldIdLst>
        </p14:section>
        <p14:section name="Backup" id="{F7A98291-19D9-C447-AD1C-6C88425D8E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234"/>
    <a:srgbClr val="0F63C2"/>
    <a:srgbClr val="C5E0B4"/>
    <a:srgbClr val="DAE3F4"/>
    <a:srgbClr val="2F528F"/>
    <a:srgbClr val="FDE7D8"/>
    <a:srgbClr val="1462C1"/>
    <a:srgbClr val="A4CCEC"/>
    <a:srgbClr val="BCE69C"/>
    <a:srgbClr val="FDA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6471" autoAdjust="0"/>
  </p:normalViewPr>
  <p:slideViewPr>
    <p:cSldViewPr snapToGrid="0" snapToObjects="1">
      <p:cViewPr varScale="1">
        <p:scale>
          <a:sx n="88" d="100"/>
          <a:sy n="88" d="100"/>
        </p:scale>
        <p:origin x="1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-4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18288201334491"/>
          <c:y val="0.20966498879100609"/>
          <c:w val="0.77667513953251466"/>
          <c:h val="0.6079410185432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B-1347-A912-90847474AE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All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B-1347-A912-90847474AE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vNIDS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B-1347-A912-90847474AE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Share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0.68354430379746767</c:v>
                </c:pt>
                <c:pt idx="1">
                  <c:v>0.83000000000000029</c:v>
                </c:pt>
                <c:pt idx="2">
                  <c:v>0.9</c:v>
                </c:pt>
                <c:pt idx="3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CB-1347-A912-90847474A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18432"/>
        <c:axId val="105219968"/>
      </c:barChart>
      <c:catAx>
        <c:axId val="1052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219968"/>
        <c:crosses val="autoZero"/>
        <c:auto val="1"/>
        <c:lblAlgn val="ctr"/>
        <c:lblOffset val="100"/>
        <c:noMultiLvlLbl val="0"/>
      </c:catAx>
      <c:valAx>
        <c:axId val="1052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18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6989846306779489E-3"/>
          <c:y val="1.8059187208597123E-2"/>
          <c:w val="0.99330101536932203"/>
          <c:h val="0.14893236312996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18288201334491"/>
          <c:y val="0.20966498879100609"/>
          <c:w val="0.77667513953251466"/>
          <c:h val="0.6079410185432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9-3148-82CF-C035DDC3A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All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9-3148-82CF-C035DDC3AE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vNIDS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9-3148-82CF-C035DDC3AE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Share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0.72727272727272696</c:v>
                </c:pt>
                <c:pt idx="1">
                  <c:v>0.83000000000000029</c:v>
                </c:pt>
                <c:pt idx="2">
                  <c:v>0.9</c:v>
                </c:pt>
                <c:pt idx="3">
                  <c:v>0.91025641025641002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59-3148-82CF-C035DDC3A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229632"/>
        <c:axId val="372231168"/>
      </c:barChart>
      <c:catAx>
        <c:axId val="37222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231168"/>
        <c:crosses val="autoZero"/>
        <c:auto val="1"/>
        <c:lblAlgn val="ctr"/>
        <c:lblOffset val="100"/>
        <c:noMultiLvlLbl val="0"/>
      </c:catAx>
      <c:valAx>
        <c:axId val="3722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229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8059187208597123E-2"/>
          <c:w val="1"/>
          <c:h val="0.14893236312996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18288201334491"/>
          <c:y val="0.20966498879100609"/>
          <c:w val="0.77667513953251466"/>
          <c:h val="0.6079410185432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7-974A-9624-05E45EF734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All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7-974A-9624-05E45EF734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vNIDS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7-974A-9624-05E45EF734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Share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0.85000000000000031</c:v>
                </c:pt>
                <c:pt idx="1">
                  <c:v>0.83000000000000029</c:v>
                </c:pt>
                <c:pt idx="2">
                  <c:v>0.9</c:v>
                </c:pt>
                <c:pt idx="3">
                  <c:v>0.92105263157894701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7-974A-9624-05E45EF73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45760"/>
        <c:axId val="106659840"/>
      </c:barChart>
      <c:catAx>
        <c:axId val="1066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6659840"/>
        <c:crosses val="autoZero"/>
        <c:auto val="1"/>
        <c:lblAlgn val="ctr"/>
        <c:lblOffset val="100"/>
        <c:noMultiLvlLbl val="0"/>
      </c:catAx>
      <c:valAx>
        <c:axId val="10665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45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6.0197290695323787E-3"/>
          <c:w val="1"/>
          <c:h val="0.16398168580379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Sharing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 Monitor</c:v>
                </c:pt>
                <c:pt idx="5">
                  <c:v>HTTP Monitor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16.306000000000001</c:v>
                </c:pt>
                <c:pt idx="1">
                  <c:v>33.639000000000003</c:v>
                </c:pt>
                <c:pt idx="2">
                  <c:v>3.6970000000000001</c:v>
                </c:pt>
                <c:pt idx="3">
                  <c:v>2.2430000000000012</c:v>
                </c:pt>
                <c:pt idx="4">
                  <c:v>0.88700000000000001</c:v>
                </c:pt>
                <c:pt idx="5">
                  <c:v>3.5169999999999977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A-1E44-9440-02F821495E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vNIDS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 Monitor</c:v>
                </c:pt>
                <c:pt idx="5">
                  <c:v>HTTP Monitor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232.64099999999999</c:v>
                </c:pt>
                <c:pt idx="1">
                  <c:v>317.34400000000028</c:v>
                </c:pt>
                <c:pt idx="2">
                  <c:v>98.708000000000013</c:v>
                </c:pt>
                <c:pt idx="3">
                  <c:v>74.613</c:v>
                </c:pt>
                <c:pt idx="4">
                  <c:v>0.88700000000000001</c:v>
                </c:pt>
                <c:pt idx="5">
                  <c:v>3.5169999999999977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A-1E44-9440-02F821495E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Share All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 Monitor</c:v>
                </c:pt>
                <c:pt idx="5">
                  <c:v>HTTP Monitor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746.21</c:v>
                </c:pt>
                <c:pt idx="1">
                  <c:v>653.41899999999998</c:v>
                </c:pt>
                <c:pt idx="2">
                  <c:v>323.47199999999907</c:v>
                </c:pt>
                <c:pt idx="3">
                  <c:v>243.155</c:v>
                </c:pt>
                <c:pt idx="4">
                  <c:v>145.017</c:v>
                </c:pt>
                <c:pt idx="5">
                  <c:v>312.9569999999992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A-1E44-9440-02F82149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414336"/>
        <c:axId val="372415872"/>
      </c:barChart>
      <c:catAx>
        <c:axId val="3724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415872"/>
        <c:crosses val="autoZero"/>
        <c:auto val="1"/>
        <c:lblAlgn val="ctr"/>
        <c:lblOffset val="100"/>
        <c:noMultiLvlLbl val="0"/>
      </c:catAx>
      <c:valAx>
        <c:axId val="37241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4143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1462851684908"/>
          <c:y val="0.16625625141103409"/>
          <c:w val="0.84056068028778297"/>
          <c:h val="0.54787185959968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Processing Time saved by vNIDS (%)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 Monitor</c:v>
                </c:pt>
                <c:pt idx="5">
                  <c:v>HTTP Monitor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70.7</c:v>
                </c:pt>
                <c:pt idx="1">
                  <c:v>54.2</c:v>
                </c:pt>
                <c:pt idx="2">
                  <c:v>70.3</c:v>
                </c:pt>
                <c:pt idx="3">
                  <c:v>69.900000000000006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D-E54E-BA1E-2CBDEC40D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325376"/>
        <c:axId val="372327168"/>
      </c:barChart>
      <c:catAx>
        <c:axId val="37232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327168"/>
        <c:crosses val="autoZero"/>
        <c:auto val="1"/>
        <c:lblAlgn val="ctr"/>
        <c:lblOffset val="100"/>
        <c:noMultiLvlLbl val="0"/>
      </c:catAx>
      <c:valAx>
        <c:axId val="3723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3253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73810581185454E-2"/>
          <c:y val="5.3123489382394744E-2"/>
          <c:w val="0.59254399308093142"/>
          <c:h val="0.67740680070067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Header-based Detection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Flowbyte</c:v>
                </c:pt>
                <c:pt idx="5">
                  <c:v>HTTPvol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220</c:v>
                </c:pt>
                <c:pt idx="1">
                  <c:v>120</c:v>
                </c:pt>
                <c:pt idx="2">
                  <c:v>175</c:v>
                </c:pt>
                <c:pt idx="3">
                  <c:v>190</c:v>
                </c:pt>
                <c:pt idx="4">
                  <c:v>95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7-7E4C-978C-F0843C5E1C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Protocol Analysis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Flowbyte</c:v>
                </c:pt>
                <c:pt idx="5">
                  <c:v>HTTPvol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189</c:v>
                </c:pt>
                <c:pt idx="1">
                  <c:v>273</c:v>
                </c:pt>
                <c:pt idx="2">
                  <c:v>294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F7-7E4C-978C-F0843C5E1C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Payload-based Detection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Flowbyte</c:v>
                </c:pt>
                <c:pt idx="5">
                  <c:v>HTTPvol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224</c:v>
                </c:pt>
                <c:pt idx="1">
                  <c:v>369</c:v>
                </c:pt>
                <c:pt idx="2">
                  <c:v>279</c:v>
                </c:pt>
                <c:pt idx="3">
                  <c:v>221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F7-7E4C-978C-F0843C5E1C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Monolithic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DNS</c:v>
                </c:pt>
                <c:pt idx="1">
                  <c:v>Cookie</c:v>
                </c:pt>
                <c:pt idx="2">
                  <c:v>Trojan</c:v>
                </c:pt>
                <c:pt idx="3">
                  <c:v>Scanner</c:v>
                </c:pt>
                <c:pt idx="4">
                  <c:v>Flowbyte</c:v>
                </c:pt>
                <c:pt idx="5">
                  <c:v>HTTPvol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401</c:v>
                </c:pt>
                <c:pt idx="1">
                  <c:v>587</c:v>
                </c:pt>
                <c:pt idx="2">
                  <c:v>479</c:v>
                </c:pt>
                <c:pt idx="3">
                  <c:v>370</c:v>
                </c:pt>
                <c:pt idx="4">
                  <c:v>95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F7-7E4C-978C-F0843C5E1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60512"/>
        <c:axId val="371766400"/>
      </c:barChart>
      <c:catAx>
        <c:axId val="37176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1766400"/>
        <c:crosses val="autoZero"/>
        <c:auto val="1"/>
        <c:lblAlgn val="ctr"/>
        <c:lblOffset val="100"/>
        <c:noMultiLvlLbl val="0"/>
      </c:catAx>
      <c:valAx>
        <c:axId val="3717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760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66227041830289413"/>
          <c:y val="5.7537404429513647E-2"/>
          <c:w val="0.31921821873626782"/>
          <c:h val="0.9424625955704863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60ED-AF16-D343-B53E-F81CCAA0788A}" type="datetimeFigureOut">
              <a:rPr lang="en-US" smtClean="0"/>
              <a:pPr/>
              <a:t>10/22/18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0EF0-6DB4-ED40-938A-B67A63225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8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03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1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6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8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8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4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2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9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7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1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9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1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3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6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6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6D16C-774D-42CD-85FB-2493F5BE01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3847-543A-F943-9E6A-2A1CF7E163D7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6BF1F-5A1B-AC4C-A25C-54F377AD12C3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40993-8281-634E-937E-D547AAC9A602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48DA0-2577-194A-90F6-778D6B860194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D6178-1B60-4D42-A674-AAC0BD563324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DA144-0A7C-B045-8601-AE0294B1AEC8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ED400-FE85-284C-B0D0-58F26E69E228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6E468-1FB6-6F4D-A3C8-8E6573306455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00462-E7DB-FD47-BEF2-461A371DF673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ACD3E-663C-5E44-AD32-CEECCEF78D66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8A60E-CF8B-E943-BEB6-3BA44568CC45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</a:defRPr>
            </a:lvl1pPr>
          </a:lstStyle>
          <a:p>
            <a:fld id="{C44FEAB4-1716-9148-8DFB-A4F8EC93D18B}" type="datetime1">
              <a:rPr lang="en-US" smtClean="0"/>
              <a:pPr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7904A8AC-C669-244C-953E-6C477326A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0" y="1072181"/>
            <a:ext cx="8966337" cy="1879362"/>
          </a:xfrm>
        </p:spPr>
        <p:txBody>
          <a:bodyPr/>
          <a:lstStyle/>
          <a:p>
            <a:r>
              <a:rPr lang="en-US" altLang="zh-CN" sz="3600" dirty="0">
                <a:latin typeface="Arial"/>
                <a:cs typeface="Arial"/>
              </a:rPr>
              <a:t>vNIDS: Towards Elastic Security with Safe and Efficient Virtualization of Network Intrusion Detection Systems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280" y="3531220"/>
            <a:ext cx="638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Hongda Li</a:t>
            </a:r>
            <a:r>
              <a:rPr lang="en-US" sz="2400" b="1" baseline="30000" dirty="0"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, Hongxin Hu</a:t>
            </a:r>
            <a:r>
              <a:rPr lang="en-US" sz="2400" baseline="30000" dirty="0"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Guofei</a:t>
            </a:r>
            <a:r>
              <a:rPr lang="en-US" sz="2400" dirty="0">
                <a:latin typeface="Arial"/>
                <a:cs typeface="Arial"/>
              </a:rPr>
              <a:t> Gu</a:t>
            </a:r>
            <a:r>
              <a:rPr lang="en-US" sz="2400" baseline="30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, 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Gail-</a:t>
            </a:r>
            <a:r>
              <a:rPr lang="en-US" sz="2400" dirty="0" err="1">
                <a:latin typeface="Arial"/>
                <a:cs typeface="Arial"/>
              </a:rPr>
              <a:t>Joon</a:t>
            </a:r>
            <a:r>
              <a:rPr lang="en-US" sz="2400" dirty="0">
                <a:latin typeface="Arial"/>
                <a:cs typeface="Arial"/>
              </a:rPr>
              <a:t> Ahn</a:t>
            </a:r>
            <a:r>
              <a:rPr lang="en-US" sz="2400" baseline="30000" dirty="0">
                <a:latin typeface="Arial"/>
                <a:cs typeface="Arial"/>
              </a:rPr>
              <a:t>3</a:t>
            </a:r>
            <a:r>
              <a:rPr lang="en-US" sz="2400" dirty="0">
                <a:latin typeface="Arial"/>
                <a:cs typeface="Arial"/>
              </a:rPr>
              <a:t>, and Fuqiang Zhang</a:t>
            </a:r>
            <a:r>
              <a:rPr lang="en-US" sz="2400" baseline="30000" dirty="0"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32CC1-2577-7548-9035-936987F75D05}"/>
              </a:ext>
            </a:extLst>
          </p:cNvPr>
          <p:cNvGrpSpPr/>
          <p:nvPr/>
        </p:nvGrpSpPr>
        <p:grpSpPr>
          <a:xfrm>
            <a:off x="167506" y="5071146"/>
            <a:ext cx="2117164" cy="529885"/>
            <a:chOff x="243271" y="5012979"/>
            <a:chExt cx="2117164" cy="529885"/>
          </a:xfrm>
        </p:grpSpPr>
        <p:pic>
          <p:nvPicPr>
            <p:cNvPr id="4" name="Picture 3" descr="http://www.clemson.edu/administration/public-affairs/toolbox/downloads/logos/logos/wordmark-academic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59" y="5012979"/>
              <a:ext cx="1881576" cy="5148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243271" y="5081199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baseline="30000" dirty="0">
                  <a:latin typeface="Arial"/>
                  <a:cs typeface="Arial"/>
                </a:rPr>
                <a:t>1</a:t>
              </a:r>
              <a:endParaRPr lang="zh-CN" alt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667052-8450-3F41-846E-08DA57345711}"/>
              </a:ext>
            </a:extLst>
          </p:cNvPr>
          <p:cNvGrpSpPr/>
          <p:nvPr/>
        </p:nvGrpSpPr>
        <p:grpSpPr>
          <a:xfrm>
            <a:off x="2409985" y="5008037"/>
            <a:ext cx="2386149" cy="603717"/>
            <a:chOff x="2917043" y="4945113"/>
            <a:chExt cx="2386149" cy="603717"/>
          </a:xfrm>
        </p:grpSpPr>
        <p:pic>
          <p:nvPicPr>
            <p:cNvPr id="9" name="Picture 8" descr="TAMU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6" b="31933"/>
            <a:stretch/>
          </p:blipFill>
          <p:spPr>
            <a:xfrm>
              <a:off x="3088015" y="4945113"/>
              <a:ext cx="2215177" cy="60371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917043" y="5064894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baseline="30000" dirty="0">
                  <a:latin typeface="Arial"/>
                  <a:cs typeface="Arial"/>
                </a:rPr>
                <a:t>2</a:t>
              </a:r>
              <a:endParaRPr lang="zh-CN" altLang="en-US" sz="2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A27A95-E5CA-D744-92E8-DD9A74F6EFB0}"/>
              </a:ext>
            </a:extLst>
          </p:cNvPr>
          <p:cNvGrpSpPr/>
          <p:nvPr/>
        </p:nvGrpSpPr>
        <p:grpSpPr>
          <a:xfrm>
            <a:off x="4932289" y="5070921"/>
            <a:ext cx="2226182" cy="461665"/>
            <a:chOff x="6011812" y="5023429"/>
            <a:chExt cx="2226182" cy="461665"/>
          </a:xfrm>
        </p:grpSpPr>
        <p:pic>
          <p:nvPicPr>
            <p:cNvPr id="8" name="Picture 7" descr="https://commguide.asu.edu/downloads/asulogo/jpg/lwm2_m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10" y="5029911"/>
              <a:ext cx="1987284" cy="367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011812" y="5023429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baseline="30000" dirty="0">
                  <a:latin typeface="Arial"/>
                  <a:cs typeface="Arial"/>
                </a:rPr>
                <a:t>3</a:t>
              </a:r>
              <a:endParaRPr lang="zh-CN" altLang="en-US" sz="24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334342-96FF-5A4B-8C03-D7697025A828}"/>
              </a:ext>
            </a:extLst>
          </p:cNvPr>
          <p:cNvSpPr txBox="1"/>
          <p:nvPr/>
        </p:nvSpPr>
        <p:spPr>
          <a:xfrm>
            <a:off x="3932305" y="5976887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F63C2"/>
                </a:solidFill>
              </a:rPr>
              <a:t>CCS 2018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41EB51-889B-F148-AB71-ADF87FB68E9C}"/>
              </a:ext>
            </a:extLst>
          </p:cNvPr>
          <p:cNvGrpSpPr/>
          <p:nvPr/>
        </p:nvGrpSpPr>
        <p:grpSpPr>
          <a:xfrm>
            <a:off x="7281827" y="5070712"/>
            <a:ext cx="1424053" cy="479047"/>
            <a:chOff x="6370912" y="5699888"/>
            <a:chExt cx="1424053" cy="4790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11CA60-4800-E849-B15F-096162FE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2190" y="5699888"/>
              <a:ext cx="1112775" cy="430273"/>
            </a:xfrm>
            <a:prstGeom prst="rect">
              <a:avLst/>
            </a:prstGeom>
          </p:spPr>
        </p:pic>
        <p:sp>
          <p:nvSpPr>
            <p:cNvPr id="15" name="矩形 11">
              <a:extLst>
                <a:ext uri="{FF2B5EF4-FFF2-40B4-BE49-F238E27FC236}">
                  <a16:creationId xmlns:a16="http://schemas.microsoft.com/office/drawing/2014/main" id="{CAF60966-88BF-B948-9EAC-AE7256C6E117}"/>
                </a:ext>
              </a:extLst>
            </p:cNvPr>
            <p:cNvSpPr/>
            <p:nvPr/>
          </p:nvSpPr>
          <p:spPr>
            <a:xfrm>
              <a:off x="6370912" y="5717270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baseline="30000" dirty="0">
                  <a:latin typeface="Arial"/>
                  <a:cs typeface="Arial"/>
                </a:rPr>
                <a:t>3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2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50"/>
    </mc:Choice>
    <mc:Fallback xmlns="">
      <p:transition spd="slow" advTm="268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D1E5B-724D-434E-8101-C42814763176}"/>
              </a:ext>
            </a:extLst>
          </p:cNvPr>
          <p:cNvGrpSpPr/>
          <p:nvPr/>
        </p:nvGrpSpPr>
        <p:grpSpPr>
          <a:xfrm>
            <a:off x="3445376" y="4953656"/>
            <a:ext cx="1397177" cy="894895"/>
            <a:chOff x="3445376" y="4953656"/>
            <a:chExt cx="1397177" cy="894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7110" y="4953656"/>
              <a:ext cx="891290" cy="44564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45376" y="5448441"/>
              <a:ext cx="1397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SDN Switch</a:t>
              </a:r>
              <a:endParaRPr lang="en-US" sz="2000" b="1" baseline="-25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E807FF-A34B-8B49-88A0-96A4A334AE15}"/>
              </a:ext>
            </a:extLst>
          </p:cNvPr>
          <p:cNvGrpSpPr/>
          <p:nvPr/>
        </p:nvGrpSpPr>
        <p:grpSpPr>
          <a:xfrm>
            <a:off x="2348312" y="2568270"/>
            <a:ext cx="1165127" cy="1475833"/>
            <a:chOff x="2348312" y="2568270"/>
            <a:chExt cx="1165127" cy="1475833"/>
          </a:xfrm>
        </p:grpSpPr>
        <p:pic>
          <p:nvPicPr>
            <p:cNvPr id="8" name="Picture 7" descr="IDS model - IDS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89" y="2941753"/>
              <a:ext cx="1102350" cy="11023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48312" y="2568270"/>
              <a:ext cx="1165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Instance</a:t>
              </a:r>
              <a:r>
                <a:rPr lang="en-US" sz="2000" b="1" baseline="-25000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A204E9-D488-D444-9FE2-0CD69041E3B5}"/>
              </a:ext>
            </a:extLst>
          </p:cNvPr>
          <p:cNvGrpSpPr/>
          <p:nvPr/>
        </p:nvGrpSpPr>
        <p:grpSpPr>
          <a:xfrm>
            <a:off x="5461007" y="2534112"/>
            <a:ext cx="1309173" cy="1509991"/>
            <a:chOff x="5461007" y="2534112"/>
            <a:chExt cx="1309173" cy="1509991"/>
          </a:xfrm>
        </p:grpSpPr>
        <p:pic>
          <p:nvPicPr>
            <p:cNvPr id="21" name="Picture 20" descr="IDS model - IDS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007" y="2941753"/>
              <a:ext cx="1102350" cy="11023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05053" y="2534112"/>
              <a:ext cx="1165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Instance</a:t>
              </a:r>
              <a:r>
                <a:rPr lang="en-US" sz="2000" b="1" baseline="-25000" dirty="0"/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BA0962-3E2D-CD42-8218-0CFD45CD5ED1}"/>
              </a:ext>
            </a:extLst>
          </p:cNvPr>
          <p:cNvGrpSpPr/>
          <p:nvPr/>
        </p:nvGrpSpPr>
        <p:grpSpPr>
          <a:xfrm>
            <a:off x="2777567" y="2941753"/>
            <a:ext cx="3546682" cy="2569570"/>
            <a:chOff x="2777567" y="2941753"/>
            <a:chExt cx="3546682" cy="2569570"/>
          </a:xfrm>
        </p:grpSpPr>
        <p:sp>
          <p:nvSpPr>
            <p:cNvPr id="7" name="Freeform 6"/>
            <p:cNvSpPr/>
            <p:nvPr/>
          </p:nvSpPr>
          <p:spPr>
            <a:xfrm flipH="1" flipV="1">
              <a:off x="4143965" y="2941753"/>
              <a:ext cx="1772677" cy="2569570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2777567" y="2941753"/>
              <a:ext cx="1366401" cy="2569570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008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 flipV="1">
              <a:off x="4228634" y="2955961"/>
              <a:ext cx="2095615" cy="2555362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F28234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92709"/>
            <a:ext cx="9144001" cy="827212"/>
          </a:xfrm>
        </p:spPr>
        <p:txBody>
          <a:bodyPr>
            <a:noAutofit/>
          </a:bodyPr>
          <a:lstStyle/>
          <a:p>
            <a:r>
              <a:rPr lang="en-US" dirty="0"/>
              <a:t>Ch. 1: Effective Intrusion Detection</a:t>
            </a:r>
            <a:endParaRPr lang="en-US" b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B8C59C-877E-7046-BBD3-BAB0AA9117C9}"/>
              </a:ext>
            </a:extLst>
          </p:cNvPr>
          <p:cNvGrpSpPr/>
          <p:nvPr/>
        </p:nvGrpSpPr>
        <p:grpSpPr>
          <a:xfrm>
            <a:off x="1964845" y="3592630"/>
            <a:ext cx="4784424" cy="1353799"/>
            <a:chOff x="1964845" y="3592630"/>
            <a:chExt cx="4784424" cy="1353799"/>
          </a:xfrm>
        </p:grpSpPr>
        <p:sp>
          <p:nvSpPr>
            <p:cNvPr id="2" name="TextBox 1"/>
            <p:cNvSpPr txBox="1"/>
            <p:nvPr/>
          </p:nvSpPr>
          <p:spPr>
            <a:xfrm>
              <a:off x="1964845" y="4546319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SIP=10.1.1.1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0439" y="3592630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SIP=10.1.1.1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3347" y="4465519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SIP=10.1.1.1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6651" y="5873706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B4CB4"/>
                </a:solidFill>
              </a:rPr>
              <a:t>Scanner Detector</a:t>
            </a:r>
          </a:p>
        </p:txBody>
      </p:sp>
      <p:sp>
        <p:nvSpPr>
          <p:cNvPr id="18" name="矩形 85">
            <a:extLst>
              <a:ext uri="{FF2B5EF4-FFF2-40B4-BE49-F238E27FC236}">
                <a16:creationId xmlns:a16="http://schemas.microsoft.com/office/drawing/2014/main" id="{30FF277B-1349-6148-900A-82DF628EDE7D}"/>
              </a:ext>
            </a:extLst>
          </p:cNvPr>
          <p:cNvSpPr/>
          <p:nvPr/>
        </p:nvSpPr>
        <p:spPr>
          <a:xfrm>
            <a:off x="412620" y="1421585"/>
            <a:ext cx="4257897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kumimoji="1" lang="en-US" altLang="zh-CN" sz="2800" i="1" dirty="0">
                <a:solidFill>
                  <a:schemeClr val="bg1"/>
                </a:solidFill>
              </a:rPr>
              <a:t>Missing Malicious Activities </a:t>
            </a:r>
          </a:p>
        </p:txBody>
      </p:sp>
    </p:spTree>
    <p:extLst>
      <p:ext uri="{BB962C8B-B14F-4D97-AF65-F5344CB8AC3E}">
        <p14:creationId xmlns:p14="http://schemas.microsoft.com/office/powerpoint/2010/main" val="16885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F9A754A-F719-1D47-9C5B-B8573E11C161}"/>
              </a:ext>
            </a:extLst>
          </p:cNvPr>
          <p:cNvGrpSpPr/>
          <p:nvPr/>
        </p:nvGrpSpPr>
        <p:grpSpPr>
          <a:xfrm>
            <a:off x="479078" y="1800772"/>
            <a:ext cx="2468488" cy="2068785"/>
            <a:chOff x="249297" y="2246638"/>
            <a:chExt cx="2468488" cy="20687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F817B4-0D4B-7B42-BFFB-BCEE6007E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77" t="9785" r="6584" b="10469"/>
            <a:stretch/>
          </p:blipFill>
          <p:spPr>
            <a:xfrm>
              <a:off x="304456" y="2681955"/>
              <a:ext cx="2372337" cy="162525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645B25-553E-664F-86BD-CF0326C8701D}"/>
                </a:ext>
              </a:extLst>
            </p:cNvPr>
            <p:cNvSpPr/>
            <p:nvPr/>
          </p:nvSpPr>
          <p:spPr>
            <a:xfrm>
              <a:off x="282145" y="2246638"/>
              <a:ext cx="2435640" cy="20687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F9C9BE-788F-0845-A5CB-B62D1B999037}"/>
                </a:ext>
              </a:extLst>
            </p:cNvPr>
            <p:cNvSpPr txBox="1"/>
            <p:nvPr/>
          </p:nvSpPr>
          <p:spPr>
            <a:xfrm>
              <a:off x="249297" y="2285250"/>
              <a:ext cx="2468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Instance</a:t>
              </a:r>
              <a:r>
                <a:rPr lang="en-US" sz="2400" b="1" baseline="-25000" dirty="0"/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704563-7FAB-0948-AE8D-F800A8F61EA2}"/>
              </a:ext>
            </a:extLst>
          </p:cNvPr>
          <p:cNvGrpSpPr/>
          <p:nvPr/>
        </p:nvGrpSpPr>
        <p:grpSpPr>
          <a:xfrm>
            <a:off x="6218336" y="1800772"/>
            <a:ext cx="2453251" cy="2078604"/>
            <a:chOff x="6041245" y="2364828"/>
            <a:chExt cx="2453251" cy="20786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335B8A-E5A7-D94B-B288-C210F092D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34" t="10716" r="5760" b="11196"/>
            <a:stretch/>
          </p:blipFill>
          <p:spPr>
            <a:xfrm>
              <a:off x="6107710" y="2850069"/>
              <a:ext cx="2386786" cy="151036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638510-AD7E-344A-A080-94EA3A51B24C}"/>
                </a:ext>
              </a:extLst>
            </p:cNvPr>
            <p:cNvSpPr/>
            <p:nvPr/>
          </p:nvSpPr>
          <p:spPr>
            <a:xfrm>
              <a:off x="6058856" y="2364828"/>
              <a:ext cx="2435640" cy="2078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7AA070-AED7-7341-988C-356F9949EBB8}"/>
                </a:ext>
              </a:extLst>
            </p:cNvPr>
            <p:cNvSpPr txBox="1"/>
            <p:nvPr/>
          </p:nvSpPr>
          <p:spPr>
            <a:xfrm>
              <a:off x="6041245" y="2396163"/>
              <a:ext cx="2435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Instance</a:t>
              </a:r>
              <a:r>
                <a:rPr lang="en-US" sz="2400" b="1" baseline="-25000" dirty="0"/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959588-8C40-FF4F-9964-7BA7C089D7B2}"/>
              </a:ext>
            </a:extLst>
          </p:cNvPr>
          <p:cNvGrpSpPr/>
          <p:nvPr/>
        </p:nvGrpSpPr>
        <p:grpSpPr>
          <a:xfrm>
            <a:off x="2833140" y="1330185"/>
            <a:ext cx="3509407" cy="2097224"/>
            <a:chOff x="2833140" y="1330185"/>
            <a:chExt cx="3509407" cy="20972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BDE2420-D005-E940-9B2C-CA162B6622C7}"/>
                </a:ext>
              </a:extLst>
            </p:cNvPr>
            <p:cNvGrpSpPr/>
            <p:nvPr/>
          </p:nvGrpSpPr>
          <p:grpSpPr>
            <a:xfrm>
              <a:off x="3300784" y="1330185"/>
              <a:ext cx="2591892" cy="2097224"/>
              <a:chOff x="3027958" y="2188240"/>
              <a:chExt cx="2591892" cy="209722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963BB6D-FBDD-FE45-8BCF-65A5F4ABD4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772" t="7491" r="6346" b="9934"/>
              <a:stretch/>
            </p:blipFill>
            <p:spPr>
              <a:xfrm>
                <a:off x="3351456" y="2636777"/>
                <a:ext cx="2068497" cy="1648687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2C0C47-838B-A049-89B5-70C8DB061BB0}"/>
                  </a:ext>
                </a:extLst>
              </p:cNvPr>
              <p:cNvSpPr/>
              <p:nvPr/>
            </p:nvSpPr>
            <p:spPr>
              <a:xfrm>
                <a:off x="3071462" y="2188240"/>
                <a:ext cx="2500260" cy="209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A0F18F-CC84-1247-A4A9-F916D5C99FEB}"/>
                  </a:ext>
                </a:extLst>
              </p:cNvPr>
              <p:cNvSpPr txBox="1"/>
              <p:nvPr/>
            </p:nvSpPr>
            <p:spPr>
              <a:xfrm>
                <a:off x="3027958" y="2247333"/>
                <a:ext cx="2591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Shared Data Store</a:t>
                </a:r>
                <a:endParaRPr lang="en-US" sz="2400" b="1" baseline="-25000" dirty="0"/>
              </a:p>
            </p:txBody>
          </p:sp>
        </p:grpSp>
        <p:sp>
          <p:nvSpPr>
            <p:cNvPr id="29" name="Left-Right Arrow 28">
              <a:extLst>
                <a:ext uri="{FF2B5EF4-FFF2-40B4-BE49-F238E27FC236}">
                  <a16:creationId xmlns:a16="http://schemas.microsoft.com/office/drawing/2014/main" id="{79DA7A96-137C-EE4B-B516-B7C2C346B94C}"/>
                </a:ext>
              </a:extLst>
            </p:cNvPr>
            <p:cNvSpPr/>
            <p:nvPr/>
          </p:nvSpPr>
          <p:spPr>
            <a:xfrm rot="20281530">
              <a:off x="2833140" y="2607803"/>
              <a:ext cx="658406" cy="259973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0DE05209-F549-0146-85E7-9A893A0D0B7B}"/>
                </a:ext>
              </a:extLst>
            </p:cNvPr>
            <p:cNvSpPr/>
            <p:nvPr/>
          </p:nvSpPr>
          <p:spPr>
            <a:xfrm rot="1714054">
              <a:off x="5684141" y="2635660"/>
              <a:ext cx="658406" cy="259973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81D7CF6-EFC1-A54F-867A-F765DB95C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814" y="4955388"/>
            <a:ext cx="891290" cy="4456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EFEBE49-F8F5-9546-853D-3659654573A0}"/>
              </a:ext>
            </a:extLst>
          </p:cNvPr>
          <p:cNvGrpSpPr/>
          <p:nvPr/>
        </p:nvGrpSpPr>
        <p:grpSpPr>
          <a:xfrm>
            <a:off x="1936858" y="3736293"/>
            <a:ext cx="5752617" cy="1613576"/>
            <a:chOff x="1936858" y="3736293"/>
            <a:chExt cx="5752617" cy="1613576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BDFF55F-9AC1-C440-831D-A2D4028903D7}"/>
                </a:ext>
              </a:extLst>
            </p:cNvPr>
            <p:cNvSpPr/>
            <p:nvPr/>
          </p:nvSpPr>
          <p:spPr>
            <a:xfrm flipV="1">
              <a:off x="1936858" y="3796379"/>
              <a:ext cx="2638509" cy="1553490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008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754A129-674F-5343-BBE8-1AEC40886F5C}"/>
                </a:ext>
              </a:extLst>
            </p:cNvPr>
            <p:cNvSpPr/>
            <p:nvPr/>
          </p:nvSpPr>
          <p:spPr>
            <a:xfrm flipH="1" flipV="1">
              <a:off x="4274224" y="3736293"/>
              <a:ext cx="2817333" cy="1613576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1F24CB2-8B32-6542-8EAD-9DC9F3C8F7E8}"/>
                </a:ext>
              </a:extLst>
            </p:cNvPr>
            <p:cNvSpPr/>
            <p:nvPr/>
          </p:nvSpPr>
          <p:spPr>
            <a:xfrm flipH="1" flipV="1">
              <a:off x="4358893" y="3745215"/>
              <a:ext cx="3330582" cy="1604654"/>
            </a:xfrm>
            <a:custGeom>
              <a:avLst/>
              <a:gdLst>
                <a:gd name="connsiteX0" fmla="*/ 1105468 w 1130489"/>
                <a:gd name="connsiteY0" fmla="*/ 0 h 1665027"/>
                <a:gd name="connsiteX1" fmla="*/ 982638 w 1130489"/>
                <a:gd name="connsiteY1" fmla="*/ 341194 h 1665027"/>
                <a:gd name="connsiteX2" fmla="*/ 218364 w 1130489"/>
                <a:gd name="connsiteY2" fmla="*/ 1064526 h 1665027"/>
                <a:gd name="connsiteX3" fmla="*/ 0 w 1130489"/>
                <a:gd name="connsiteY3" fmla="*/ 1665027 h 16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489" h="1665027">
                  <a:moveTo>
                    <a:pt x="1105468" y="0"/>
                  </a:moveTo>
                  <a:cubicBezTo>
                    <a:pt x="1117978" y="81886"/>
                    <a:pt x="1130489" y="163773"/>
                    <a:pt x="982638" y="341194"/>
                  </a:cubicBezTo>
                  <a:cubicBezTo>
                    <a:pt x="834787" y="518615"/>
                    <a:pt x="382137" y="843887"/>
                    <a:pt x="218364" y="1064526"/>
                  </a:cubicBezTo>
                  <a:cubicBezTo>
                    <a:pt x="54591" y="1285165"/>
                    <a:pt x="27295" y="1475096"/>
                    <a:pt x="0" y="1665027"/>
                  </a:cubicBezTo>
                </a:path>
              </a:pathLst>
            </a:custGeom>
            <a:ln w="76200">
              <a:solidFill>
                <a:srgbClr val="F28234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E8D59E-CE80-6047-BFEC-125401BA5F4B}"/>
              </a:ext>
            </a:extLst>
          </p:cNvPr>
          <p:cNvGrpSpPr/>
          <p:nvPr/>
        </p:nvGrpSpPr>
        <p:grpSpPr>
          <a:xfrm>
            <a:off x="306896" y="1183100"/>
            <a:ext cx="8364691" cy="5162193"/>
            <a:chOff x="306896" y="1183100"/>
            <a:chExt cx="8364691" cy="5162193"/>
          </a:xfrm>
        </p:grpSpPr>
        <p:sp>
          <p:nvSpPr>
            <p:cNvPr id="5" name="Rounded Rectangle 4"/>
            <p:cNvSpPr/>
            <p:nvPr/>
          </p:nvSpPr>
          <p:spPr>
            <a:xfrm>
              <a:off x="306896" y="5673905"/>
              <a:ext cx="8364691" cy="671388"/>
            </a:xfrm>
            <a:prstGeom prst="roundRect">
              <a:avLst/>
            </a:prstGeom>
            <a:solidFill>
              <a:srgbClr val="0062C2"/>
            </a:solidFill>
            <a:ln>
              <a:noFill/>
            </a:ln>
            <a:effectLst>
              <a:outerShdw blurRad="50800" dist="50800" dir="2700000" algn="tl" rotWithShape="0">
                <a:srgbClr val="000000">
                  <a:alpha val="55000"/>
                </a:srgb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How to distinguish </a:t>
              </a:r>
              <a:r>
                <a:rPr lang="en-US" sz="2800" b="1" i="1" dirty="0">
                  <a:solidFill>
                    <a:srgbClr val="FFC000"/>
                  </a:solidFill>
                </a:rPr>
                <a:t>per-flow</a:t>
              </a:r>
              <a:r>
                <a:rPr lang="en-US" sz="2800" b="1" i="1" dirty="0">
                  <a:solidFill>
                    <a:schemeClr val="bg1"/>
                  </a:solidFill>
                </a:rPr>
                <a:t> and </a:t>
              </a:r>
              <a:r>
                <a:rPr lang="en-US" sz="2800" b="1" i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multi-flow</a:t>
              </a:r>
              <a:r>
                <a:rPr lang="en-US" sz="2800" b="1" i="1" dirty="0">
                  <a:solidFill>
                    <a:schemeClr val="bg1"/>
                  </a:solidFill>
                </a:rPr>
                <a:t> states?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44548" y="1183100"/>
              <a:ext cx="2611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accent6">
                      <a:lumMod val="75000"/>
                    </a:schemeClr>
                  </a:solidFill>
                </a:rPr>
                <a:t>Multi-flow State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5476" y="1237546"/>
              <a:ext cx="250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28234"/>
                  </a:solidFill>
                </a:rPr>
                <a:t>Per-flow State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500567" y="2267972"/>
              <a:ext cx="825862" cy="434889"/>
            </a:xfrm>
            <a:prstGeom prst="ellipse">
              <a:avLst/>
            </a:prstGeom>
            <a:noFill/>
            <a:ln w="50800">
              <a:solidFill>
                <a:srgbClr val="F282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463716" y="1859865"/>
              <a:ext cx="1061250" cy="427412"/>
            </a:xfrm>
            <a:prstGeom prst="ellipse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88B919E7-423A-B04F-94D2-93DFCC81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09"/>
            <a:ext cx="9144001" cy="827212"/>
          </a:xfrm>
        </p:spPr>
        <p:txBody>
          <a:bodyPr>
            <a:noAutofit/>
          </a:bodyPr>
          <a:lstStyle/>
          <a:p>
            <a:r>
              <a:rPr lang="en-US" dirty="0"/>
              <a:t>Ch. 1: Effective Intrusion Detection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32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0F382-19A9-DB48-BBA3-514E5E469ED2}"/>
              </a:ext>
            </a:extLst>
          </p:cNvPr>
          <p:cNvGrpSpPr/>
          <p:nvPr/>
        </p:nvGrpSpPr>
        <p:grpSpPr>
          <a:xfrm>
            <a:off x="4485908" y="2120735"/>
            <a:ext cx="4384319" cy="4104584"/>
            <a:chOff x="379410" y="2399568"/>
            <a:chExt cx="4384319" cy="4104584"/>
          </a:xfrm>
        </p:grpSpPr>
        <p:sp>
          <p:nvSpPr>
            <p:cNvPr id="10" name="Cloud 9"/>
            <p:cNvSpPr/>
            <p:nvPr/>
          </p:nvSpPr>
          <p:spPr bwMode="auto">
            <a:xfrm flipH="1">
              <a:off x="379410" y="2399568"/>
              <a:ext cx="4384319" cy="410458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4608" y="5620112"/>
              <a:ext cx="1214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Cloud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571363" y="3192687"/>
              <a:ext cx="1837621" cy="365002"/>
              <a:chOff x="796222" y="2897647"/>
              <a:chExt cx="2067758" cy="365002"/>
            </a:xfrm>
          </p:grpSpPr>
          <p:sp>
            <p:nvSpPr>
              <p:cNvPr id="160" name="Rounded Rectangle 159"/>
              <p:cNvSpPr>
                <a:spLocks noChangeAspect="1"/>
              </p:cNvSpPr>
              <p:nvPr/>
            </p:nvSpPr>
            <p:spPr>
              <a:xfrm>
                <a:off x="796222" y="2897647"/>
                <a:ext cx="315619" cy="36020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1" name="Rounded Rectangle 160"/>
              <p:cNvSpPr>
                <a:spLocks noChangeAspect="1"/>
              </p:cNvSpPr>
              <p:nvPr/>
            </p:nvSpPr>
            <p:spPr>
              <a:xfrm>
                <a:off x="1360503" y="2899158"/>
                <a:ext cx="315619" cy="36020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2" name="Rounded Rectangle 161"/>
              <p:cNvSpPr>
                <a:spLocks noChangeAspect="1"/>
              </p:cNvSpPr>
              <p:nvPr/>
            </p:nvSpPr>
            <p:spPr>
              <a:xfrm>
                <a:off x="1933332" y="2900211"/>
                <a:ext cx="315619" cy="36020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3" name="Rounded Rectangle 162"/>
              <p:cNvSpPr>
                <a:spLocks noChangeAspect="1"/>
              </p:cNvSpPr>
              <p:nvPr/>
            </p:nvSpPr>
            <p:spPr>
              <a:xfrm>
                <a:off x="2548361" y="2902447"/>
                <a:ext cx="315619" cy="36020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554465" y="3180487"/>
              <a:ext cx="35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514419" y="3738410"/>
              <a:ext cx="1137203" cy="1876067"/>
              <a:chOff x="2242601" y="3056387"/>
              <a:chExt cx="1637800" cy="2462289"/>
            </a:xfrm>
          </p:grpSpPr>
          <p:sp>
            <p:nvSpPr>
              <p:cNvPr id="57" name="Rounded Rectangle 56"/>
              <p:cNvSpPr>
                <a:spLocks/>
              </p:cNvSpPr>
              <p:nvPr/>
            </p:nvSpPr>
            <p:spPr>
              <a:xfrm>
                <a:off x="2242601" y="3056387"/>
                <a:ext cx="1637800" cy="2462289"/>
              </a:xfrm>
              <a:prstGeom prst="roundRect">
                <a:avLst>
                  <a:gd name="adj" fmla="val 1088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>
                <a:spLocks noChangeAspect="1"/>
              </p:cNvSpPr>
              <p:nvPr/>
            </p:nvSpPr>
            <p:spPr>
              <a:xfrm>
                <a:off x="2388560" y="3206202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>
                <a:spLocks noChangeAspect="1"/>
              </p:cNvSpPr>
              <p:nvPr/>
            </p:nvSpPr>
            <p:spPr>
              <a:xfrm>
                <a:off x="3107408" y="3217729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>
                <a:spLocks noChangeAspect="1"/>
              </p:cNvSpPr>
              <p:nvPr/>
            </p:nvSpPr>
            <p:spPr>
              <a:xfrm>
                <a:off x="2380502" y="3940120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>
                <a:spLocks noChangeAspect="1"/>
              </p:cNvSpPr>
              <p:nvPr/>
            </p:nvSpPr>
            <p:spPr>
              <a:xfrm>
                <a:off x="3107408" y="3965644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>
                <a:spLocks noChangeAspect="1"/>
              </p:cNvSpPr>
              <p:nvPr/>
            </p:nvSpPr>
            <p:spPr>
              <a:xfrm>
                <a:off x="2354965" y="4711075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>
                <a:spLocks noChangeAspect="1"/>
              </p:cNvSpPr>
              <p:nvPr/>
            </p:nvSpPr>
            <p:spPr>
              <a:xfrm>
                <a:off x="3097286" y="4711075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064392" y="3783781"/>
              <a:ext cx="1113995" cy="658930"/>
              <a:chOff x="4103091" y="3261442"/>
              <a:chExt cx="1717586" cy="858793"/>
            </a:xfrm>
          </p:grpSpPr>
          <p:sp>
            <p:nvSpPr>
              <p:cNvPr id="65" name="Rounded Rectangle 64"/>
              <p:cNvSpPr>
                <a:spLocks noChangeAspect="1"/>
              </p:cNvSpPr>
              <p:nvPr/>
            </p:nvSpPr>
            <p:spPr>
              <a:xfrm>
                <a:off x="4103091" y="3261442"/>
                <a:ext cx="1717586" cy="858793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6" name="Rounded Rectangle 65"/>
              <p:cNvSpPr>
                <a:spLocks noChangeAspect="1"/>
              </p:cNvSpPr>
              <p:nvPr/>
            </p:nvSpPr>
            <p:spPr>
              <a:xfrm>
                <a:off x="4253660" y="3381323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>
                <a:spLocks noChangeAspect="1"/>
              </p:cNvSpPr>
              <p:nvPr/>
            </p:nvSpPr>
            <p:spPr>
              <a:xfrm>
                <a:off x="5051443" y="3388614"/>
                <a:ext cx="640080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520429" y="4684412"/>
              <a:ext cx="579339" cy="686374"/>
              <a:chOff x="3996609" y="4139313"/>
              <a:chExt cx="859375" cy="849328"/>
            </a:xfrm>
          </p:grpSpPr>
          <p:sp>
            <p:nvSpPr>
              <p:cNvPr id="69" name="Rounded Rectangle 68"/>
              <p:cNvSpPr>
                <a:spLocks/>
              </p:cNvSpPr>
              <p:nvPr/>
            </p:nvSpPr>
            <p:spPr>
              <a:xfrm>
                <a:off x="3996609" y="4139313"/>
                <a:ext cx="859375" cy="849328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70" name="Rounded Rectangle 69"/>
              <p:cNvSpPr>
                <a:spLocks noChangeAspect="1"/>
              </p:cNvSpPr>
              <p:nvPr/>
            </p:nvSpPr>
            <p:spPr>
              <a:xfrm>
                <a:off x="4106255" y="4243936"/>
                <a:ext cx="640079" cy="640080"/>
              </a:xfrm>
              <a:prstGeom prst="roundRect">
                <a:avLst/>
              </a:prstGeom>
              <a:gradFill>
                <a:gsLst>
                  <a:gs pos="0">
                    <a:srgbClr val="F9981A"/>
                  </a:gs>
                  <a:gs pos="80000">
                    <a:srgbClr val="FFA61B"/>
                  </a:gs>
                  <a:gs pos="100000">
                    <a:srgbClr val="FFCD34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9" name="Straight Arrow Connector 38"/>
          <p:cNvCxnSpPr>
            <a:cxnSpLocks/>
            <a:stCxn id="95" idx="3"/>
            <a:endCxn id="3" idx="1"/>
          </p:cNvCxnSpPr>
          <p:nvPr/>
        </p:nvCxnSpPr>
        <p:spPr bwMode="auto">
          <a:xfrm>
            <a:off x="1720320" y="3077013"/>
            <a:ext cx="3940643" cy="93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E42C6-19BF-4A47-B723-8110E4CF3008}"/>
              </a:ext>
            </a:extLst>
          </p:cNvPr>
          <p:cNvGrpSpPr/>
          <p:nvPr/>
        </p:nvGrpSpPr>
        <p:grpSpPr>
          <a:xfrm>
            <a:off x="679466" y="2823771"/>
            <a:ext cx="1752895" cy="1219106"/>
            <a:chOff x="6230829" y="3088760"/>
            <a:chExt cx="1752895" cy="1219106"/>
          </a:xfrm>
        </p:grpSpPr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6846359" y="3088760"/>
              <a:ext cx="443059" cy="498547"/>
            </a:xfrm>
            <a:prstGeom prst="roundRect">
              <a:avLst/>
            </a:prstGeom>
            <a:gradFill>
              <a:gsLst>
                <a:gs pos="0">
                  <a:srgbClr val="F9981A"/>
                </a:gs>
                <a:gs pos="80000">
                  <a:srgbClr val="FFA61B"/>
                </a:gs>
                <a:gs pos="99000">
                  <a:srgbClr val="FFCD34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0829" y="3661535"/>
              <a:ext cx="1752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Monolithic </a:t>
              </a:r>
            </a:p>
            <a:p>
              <a:pPr algn="ctr"/>
              <a:r>
                <a:rPr lang="en-US" dirty="0"/>
                <a:t>NIDS Instance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14205" y="3157336"/>
              <a:ext cx="357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46649" y="2498430"/>
            <a:ext cx="142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Can’t fit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C7C8392-B519-6643-B6A4-3E066501C8C9}"/>
              </a:ext>
            </a:extLst>
          </p:cNvPr>
          <p:cNvSpPr txBox="1">
            <a:spLocks/>
          </p:cNvSpPr>
          <p:nvPr/>
        </p:nvSpPr>
        <p:spPr bwMode="auto">
          <a:xfrm>
            <a:off x="0" y="274638"/>
            <a:ext cx="9144000" cy="8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200" dirty="0"/>
              <a:t>Ch. 2: Non-monolithic NIDS Provisioning</a:t>
            </a:r>
          </a:p>
        </p:txBody>
      </p:sp>
      <p:sp>
        <p:nvSpPr>
          <p:cNvPr id="42" name="矩形 85">
            <a:extLst>
              <a:ext uri="{FF2B5EF4-FFF2-40B4-BE49-F238E27FC236}">
                <a16:creationId xmlns:a16="http://schemas.microsoft.com/office/drawing/2014/main" id="{2EDFB241-9916-CC41-BB14-164076062A8E}"/>
              </a:ext>
            </a:extLst>
          </p:cNvPr>
          <p:cNvSpPr/>
          <p:nvPr/>
        </p:nvSpPr>
        <p:spPr>
          <a:xfrm>
            <a:off x="412620" y="1421585"/>
            <a:ext cx="456625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kumimoji="1" lang="en-US" altLang="zh-CN" sz="2800" i="1" dirty="0">
                <a:solidFill>
                  <a:schemeClr val="bg1"/>
                </a:solidFill>
              </a:rPr>
              <a:t>Inefficient Resource Allocation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BD081-0B5F-534F-BD39-3211DD66E00C}"/>
              </a:ext>
            </a:extLst>
          </p:cNvPr>
          <p:cNvGrpSpPr/>
          <p:nvPr/>
        </p:nvGrpSpPr>
        <p:grpSpPr>
          <a:xfrm>
            <a:off x="431102" y="4673079"/>
            <a:ext cx="3806443" cy="1489069"/>
            <a:chOff x="679466" y="4997508"/>
            <a:chExt cx="3806443" cy="1489069"/>
          </a:xfrm>
        </p:grpSpPr>
        <p:sp>
          <p:nvSpPr>
            <p:cNvPr id="37" name="TextBox 36"/>
            <p:cNvSpPr txBox="1"/>
            <p:nvPr/>
          </p:nvSpPr>
          <p:spPr>
            <a:xfrm>
              <a:off x="679466" y="4997508"/>
              <a:ext cx="3806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Virtualized NIDSes:</a:t>
              </a:r>
            </a:p>
          </p:txBody>
        </p:sp>
        <p:sp>
          <p:nvSpPr>
            <p:cNvPr id="48" name="矩形 36">
              <a:extLst>
                <a:ext uri="{FF2B5EF4-FFF2-40B4-BE49-F238E27FC236}">
                  <a16:creationId xmlns:a16="http://schemas.microsoft.com/office/drawing/2014/main" id="{FF543443-7776-F645-BD6D-CDBA447F0861}"/>
                </a:ext>
              </a:extLst>
            </p:cNvPr>
            <p:cNvSpPr/>
            <p:nvPr/>
          </p:nvSpPr>
          <p:spPr>
            <a:xfrm>
              <a:off x="679467" y="5550577"/>
              <a:ext cx="3806442" cy="93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tx1"/>
                  </a:solidFill>
                </a:rPr>
                <a:t>Allocate and deallocate more </a:t>
              </a:r>
              <a:r>
                <a:rPr kumimoji="1" lang="en-US" altLang="zh-CN" sz="2800" dirty="0">
                  <a:solidFill>
                    <a:srgbClr val="FF0000"/>
                  </a:solidFill>
                </a:rPr>
                <a:t>frequently</a:t>
              </a:r>
              <a:endParaRPr kumimoji="1" lang="zh-CN" altLang="en-US" sz="28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7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/>
          <p:cNvGrpSpPr/>
          <p:nvPr/>
        </p:nvGrpSpPr>
        <p:grpSpPr>
          <a:xfrm>
            <a:off x="2176775" y="2933226"/>
            <a:ext cx="2294163" cy="1792224"/>
            <a:chOff x="5883397" y="3182135"/>
            <a:chExt cx="2340864" cy="1792224"/>
          </a:xfrm>
        </p:grpSpPr>
        <p:sp>
          <p:nvSpPr>
            <p:cNvPr id="98" name="Rounded Rectangle 97"/>
            <p:cNvSpPr>
              <a:spLocks/>
            </p:cNvSpPr>
            <p:nvPr/>
          </p:nvSpPr>
          <p:spPr>
            <a:xfrm>
              <a:off x="5883397" y="3182135"/>
              <a:ext cx="2340864" cy="1792224"/>
            </a:xfrm>
            <a:prstGeom prst="roundRect">
              <a:avLst/>
            </a:prstGeom>
            <a:gradFill>
              <a:gsLst>
                <a:gs pos="0">
                  <a:schemeClr val="accent2"/>
                </a:gs>
                <a:gs pos="76000">
                  <a:srgbClr val="FFA61B"/>
                </a:gs>
                <a:gs pos="100000">
                  <a:srgbClr val="FFCD34"/>
                </a:gs>
              </a:gsLst>
            </a:gradFill>
            <a:effectLst>
              <a:outerShdw blurRad="40000" dist="38100" dir="5400000" rotWithShape="0">
                <a:srgbClr val="000000">
                  <a:alpha val="48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ounded Rectangle 98"/>
            <p:cNvSpPr>
              <a:spLocks/>
            </p:cNvSpPr>
            <p:nvPr/>
          </p:nvSpPr>
          <p:spPr>
            <a:xfrm>
              <a:off x="6037817" y="3466822"/>
              <a:ext cx="999067" cy="585216"/>
            </a:xfrm>
            <a:prstGeom prst="roundRect">
              <a:avLst/>
            </a:prstGeom>
            <a:gradFill>
              <a:gsLst>
                <a:gs pos="1000">
                  <a:srgbClr val="FF6560"/>
                </a:gs>
                <a:gs pos="71000">
                  <a:srgbClr val="EB9F98"/>
                </a:gs>
                <a:gs pos="100000">
                  <a:srgbClr val="FDC9C1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37816" y="3600239"/>
              <a:ext cx="1032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Detector</a:t>
              </a:r>
              <a:r>
                <a:rPr lang="en-US" sz="1600" b="1" baseline="-25000" dirty="0">
                  <a:latin typeface="+mj-lt"/>
                </a:rPr>
                <a:t>1</a:t>
              </a:r>
            </a:p>
          </p:txBody>
        </p:sp>
        <p:sp>
          <p:nvSpPr>
            <p:cNvPr id="145" name="Rounded Rectangle 144"/>
            <p:cNvSpPr>
              <a:spLocks/>
            </p:cNvSpPr>
            <p:nvPr/>
          </p:nvSpPr>
          <p:spPr>
            <a:xfrm>
              <a:off x="6089218" y="4264464"/>
              <a:ext cx="1901449" cy="585216"/>
            </a:xfrm>
            <a:prstGeom prst="roundRect">
              <a:avLst/>
            </a:prstGeom>
            <a:gradFill>
              <a:gsLst>
                <a:gs pos="200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084157" y="4393747"/>
              <a:ext cx="1965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NIDS Engine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7" name="Rounded Rectangle 146"/>
            <p:cNvSpPr>
              <a:spLocks/>
            </p:cNvSpPr>
            <p:nvPr/>
          </p:nvSpPr>
          <p:spPr>
            <a:xfrm>
              <a:off x="7122623" y="3482947"/>
              <a:ext cx="999067" cy="58521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8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96150" y="3583306"/>
              <a:ext cx="1032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Detector</a:t>
              </a:r>
              <a:r>
                <a:rPr lang="en-US" sz="1600" b="1" baseline="-25000" dirty="0">
                  <a:latin typeface="+mj-lt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5125"/>
          </a:xfrm>
        </p:spPr>
        <p:txBody>
          <a:bodyPr/>
          <a:lstStyle/>
          <a:p>
            <a:r>
              <a:rPr lang="en-US" sz="4200" dirty="0"/>
              <a:t>Ch. 2: Non-monolithic NIDS Provisioning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AC20DA-0EF2-284D-8ECC-B6DEF6C3B959}"/>
              </a:ext>
            </a:extLst>
          </p:cNvPr>
          <p:cNvGrpSpPr/>
          <p:nvPr/>
        </p:nvGrpSpPr>
        <p:grpSpPr>
          <a:xfrm>
            <a:off x="359424" y="2753820"/>
            <a:ext cx="3006454" cy="1193569"/>
            <a:chOff x="359424" y="2753820"/>
            <a:chExt cx="3006454" cy="1193569"/>
          </a:xfrm>
        </p:grpSpPr>
        <p:cxnSp>
          <p:nvCxnSpPr>
            <p:cNvPr id="114" name="Straight Arrow Connector 113"/>
            <p:cNvCxnSpPr/>
            <p:nvPr/>
          </p:nvCxnSpPr>
          <p:spPr bwMode="auto">
            <a:xfrm flipH="1" flipV="1">
              <a:off x="1279794" y="3163496"/>
              <a:ext cx="896981" cy="3756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359424" y="2753820"/>
              <a:ext cx="16448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Overloaded</a:t>
              </a: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243955" y="3094048"/>
              <a:ext cx="1121923" cy="853341"/>
              <a:chOff x="5951389" y="3335508"/>
              <a:chExt cx="1144761" cy="853341"/>
            </a:xfrm>
          </p:grpSpPr>
          <p:cxnSp>
            <p:nvCxnSpPr>
              <p:cNvPr id="168" name="Straight Connector 167"/>
              <p:cNvCxnSpPr/>
              <p:nvPr/>
            </p:nvCxnSpPr>
            <p:spPr bwMode="auto">
              <a:xfrm flipV="1">
                <a:off x="5951390" y="4153080"/>
                <a:ext cx="1144760" cy="3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Straight Connector 170"/>
              <p:cNvCxnSpPr/>
              <p:nvPr/>
            </p:nvCxnSpPr>
            <p:spPr bwMode="auto">
              <a:xfrm>
                <a:off x="7070750" y="3335508"/>
                <a:ext cx="1" cy="82155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5951390" y="3359122"/>
                <a:ext cx="1144760" cy="3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5951389" y="3367293"/>
                <a:ext cx="1" cy="82155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1" name="TextBox 60"/>
          <p:cNvSpPr txBox="1"/>
          <p:nvPr/>
        </p:nvSpPr>
        <p:spPr>
          <a:xfrm>
            <a:off x="654436" y="3869833"/>
            <a:ext cx="1479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Monolithic </a:t>
            </a:r>
          </a:p>
          <a:p>
            <a:pPr algn="ctr"/>
            <a:r>
              <a:rPr lang="en-US" dirty="0"/>
              <a:t>NIDS Instance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836999-0AC2-D84B-813C-03680D8211D5}"/>
              </a:ext>
            </a:extLst>
          </p:cNvPr>
          <p:cNvGrpSpPr/>
          <p:nvPr/>
        </p:nvGrpSpPr>
        <p:grpSpPr>
          <a:xfrm>
            <a:off x="4485226" y="1749471"/>
            <a:ext cx="3154690" cy="4377930"/>
            <a:chOff x="4485226" y="1749471"/>
            <a:chExt cx="3154690" cy="43779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0EA5EFC-01C7-264C-91A1-3EEC36A10F0B}"/>
                </a:ext>
              </a:extLst>
            </p:cNvPr>
            <p:cNvGrpSpPr/>
            <p:nvPr/>
          </p:nvGrpSpPr>
          <p:grpSpPr>
            <a:xfrm>
              <a:off x="5345753" y="4335177"/>
              <a:ext cx="2294163" cy="1792224"/>
              <a:chOff x="5904603" y="3182135"/>
              <a:chExt cx="2340864" cy="1792224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8F8002A7-AD5E-0D41-911D-D81F466421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4603" y="3182135"/>
                <a:ext cx="2340864" cy="1792224"/>
              </a:xfrm>
              <a:prstGeom prst="roundRect">
                <a:avLst/>
              </a:prstGeom>
              <a:gradFill>
                <a:gsLst>
                  <a:gs pos="1000">
                    <a:schemeClr val="accent2"/>
                  </a:gs>
                  <a:gs pos="76000">
                    <a:srgbClr val="FFA61B"/>
                  </a:gs>
                  <a:gs pos="100000">
                    <a:srgbClr val="FFCD34"/>
                  </a:gs>
                </a:gsLst>
              </a:gradFill>
              <a:effectLst>
                <a:outerShdw blurRad="40000" dist="38100" dir="5400000" rotWithShape="0">
                  <a:srgbClr val="000000">
                    <a:alpha val="48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350CFB19-E9EA-3749-BA60-B8A77E0DDD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6612" y="3466822"/>
                <a:ext cx="999067" cy="585216"/>
              </a:xfrm>
              <a:prstGeom prst="roundRect">
                <a:avLst/>
              </a:prstGeom>
              <a:gradFill>
                <a:gsLst>
                  <a:gs pos="1000">
                    <a:srgbClr val="FF6560"/>
                  </a:gs>
                  <a:gs pos="71000">
                    <a:srgbClr val="EB9F98"/>
                  </a:gs>
                  <a:gs pos="100000">
                    <a:srgbClr val="FDC9C1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EDD493-FCA8-D24F-9816-800DC3CAD855}"/>
                  </a:ext>
                </a:extLst>
              </p:cNvPr>
              <p:cNvSpPr txBox="1"/>
              <p:nvPr/>
            </p:nvSpPr>
            <p:spPr>
              <a:xfrm>
                <a:off x="6037816" y="3600239"/>
                <a:ext cx="1032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Detector</a:t>
                </a:r>
                <a:r>
                  <a:rPr lang="en-US" sz="1600" b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A2B0B5C5-3D55-B040-911E-03C2595335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9218" y="4264464"/>
                <a:ext cx="1901449" cy="585216"/>
              </a:xfrm>
              <a:prstGeom prst="roundRect">
                <a:avLst/>
              </a:prstGeom>
              <a:gradFill>
                <a:gsLst>
                  <a:gs pos="2000">
                    <a:schemeClr val="accent6">
                      <a:lumMod val="60000"/>
                      <a:lumOff val="40000"/>
                    </a:schemeClr>
                  </a:gs>
                  <a:gs pos="8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F7DF672-126F-CA44-A1E0-72FAFA919762}"/>
                  </a:ext>
                </a:extLst>
              </p:cNvPr>
              <p:cNvSpPr txBox="1"/>
              <p:nvPr/>
            </p:nvSpPr>
            <p:spPr>
              <a:xfrm>
                <a:off x="6084157" y="4393747"/>
                <a:ext cx="1965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NIDS Engine</a:t>
                </a:r>
                <a:endParaRPr lang="en-US" sz="1600" b="1" baseline="-25000" dirty="0">
                  <a:latin typeface="+mj-lt"/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F349BE4B-C077-CE41-9DF0-C66269F876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2623" y="3482947"/>
                <a:ext cx="999067" cy="58521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ADAE32B-39F9-BD43-BF05-7172A0B0B9C9}"/>
                  </a:ext>
                </a:extLst>
              </p:cNvPr>
              <p:cNvSpPr txBox="1"/>
              <p:nvPr/>
            </p:nvSpPr>
            <p:spPr>
              <a:xfrm>
                <a:off x="7096150" y="3583306"/>
                <a:ext cx="1032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Detector</a:t>
                </a:r>
                <a:r>
                  <a:rPr lang="en-US" sz="1600" b="1" baseline="-25000" dirty="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6BD4BAF-F33D-1A42-B4C5-CB3A9024F4D6}"/>
                </a:ext>
              </a:extLst>
            </p:cNvPr>
            <p:cNvGrpSpPr/>
            <p:nvPr/>
          </p:nvGrpSpPr>
          <p:grpSpPr>
            <a:xfrm>
              <a:off x="5232862" y="1749471"/>
              <a:ext cx="2294164" cy="1792224"/>
              <a:chOff x="5904603" y="3182135"/>
              <a:chExt cx="2340864" cy="1792224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C3E956D-9A76-A147-87C4-123449EBAB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4603" y="3182135"/>
                <a:ext cx="2340864" cy="1792224"/>
              </a:xfrm>
              <a:prstGeom prst="roundRect">
                <a:avLst/>
              </a:prstGeom>
              <a:gradFill>
                <a:gsLst>
                  <a:gs pos="1000">
                    <a:schemeClr val="accent2"/>
                  </a:gs>
                  <a:gs pos="76000">
                    <a:srgbClr val="FFA61B"/>
                  </a:gs>
                  <a:gs pos="100000">
                    <a:srgbClr val="FFCD34"/>
                  </a:gs>
                </a:gsLst>
              </a:gradFill>
              <a:effectLst>
                <a:outerShdw blurRad="40000" dist="38100" dir="5400000" rotWithShape="0">
                  <a:srgbClr val="000000">
                    <a:alpha val="48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879FAF92-798E-1743-8B68-8AB542D896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7817" y="3466822"/>
                <a:ext cx="999067" cy="585216"/>
              </a:xfrm>
              <a:prstGeom prst="roundRect">
                <a:avLst/>
              </a:prstGeom>
              <a:gradFill>
                <a:gsLst>
                  <a:gs pos="1000">
                    <a:srgbClr val="FF6560"/>
                  </a:gs>
                  <a:gs pos="71000">
                    <a:srgbClr val="EB9F98"/>
                  </a:gs>
                  <a:gs pos="100000">
                    <a:srgbClr val="FDC9C1"/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02A7E8-29D1-924A-966D-174F2F5E93A3}"/>
                  </a:ext>
                </a:extLst>
              </p:cNvPr>
              <p:cNvSpPr txBox="1"/>
              <p:nvPr/>
            </p:nvSpPr>
            <p:spPr>
              <a:xfrm>
                <a:off x="6037816" y="3600239"/>
                <a:ext cx="1032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Detector</a:t>
                </a:r>
                <a:r>
                  <a:rPr lang="en-US" sz="1600" b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7AF6A86A-C739-954F-8317-495FE04235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9218" y="4264464"/>
                <a:ext cx="1901449" cy="585216"/>
              </a:xfrm>
              <a:prstGeom prst="roundRect">
                <a:avLst/>
              </a:prstGeom>
              <a:gradFill>
                <a:gsLst>
                  <a:gs pos="2000">
                    <a:schemeClr val="accent6">
                      <a:lumMod val="60000"/>
                      <a:lumOff val="40000"/>
                    </a:schemeClr>
                  </a:gs>
                  <a:gs pos="8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D17F00E-6985-F94F-B956-AD99B0E05D05}"/>
                  </a:ext>
                </a:extLst>
              </p:cNvPr>
              <p:cNvSpPr txBox="1"/>
              <p:nvPr/>
            </p:nvSpPr>
            <p:spPr>
              <a:xfrm>
                <a:off x="6084157" y="4393747"/>
                <a:ext cx="1965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NIDS Engine</a:t>
                </a:r>
                <a:endParaRPr lang="en-US" sz="1600" b="1" baseline="-25000" dirty="0">
                  <a:latin typeface="+mj-lt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6FAA9DE-7FD9-E44C-ABB6-8962072D56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2623" y="3482947"/>
                <a:ext cx="999067" cy="58521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26DAB-75C8-1743-B73B-97CEC627DDC3}"/>
                  </a:ext>
                </a:extLst>
              </p:cNvPr>
              <p:cNvSpPr txBox="1"/>
              <p:nvPr/>
            </p:nvSpPr>
            <p:spPr>
              <a:xfrm>
                <a:off x="7096150" y="3583306"/>
                <a:ext cx="1032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j-lt"/>
                  </a:rPr>
                  <a:t>Detector</a:t>
                </a:r>
                <a:r>
                  <a:rPr lang="en-US" sz="1600" b="1" baseline="-25000" dirty="0">
                    <a:latin typeface="+mj-lt"/>
                  </a:rPr>
                  <a:t>2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1221700-5EC8-6F4D-AA6D-707B52D24F93}"/>
                </a:ext>
              </a:extLst>
            </p:cNvPr>
            <p:cNvCxnSpPr/>
            <p:nvPr/>
          </p:nvCxnSpPr>
          <p:spPr bwMode="auto">
            <a:xfrm flipV="1">
              <a:off x="4485226" y="2695243"/>
              <a:ext cx="700952" cy="14592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D8A822-D4AC-614B-AEA3-2935754C7ED9}"/>
                </a:ext>
              </a:extLst>
            </p:cNvPr>
            <p:cNvCxnSpPr/>
            <p:nvPr/>
          </p:nvCxnSpPr>
          <p:spPr bwMode="auto">
            <a:xfrm>
              <a:off x="4485226" y="4135733"/>
              <a:ext cx="824795" cy="12023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7A7682-18A2-D045-B73E-D591D7FED460}"/>
                </a:ext>
              </a:extLst>
            </p:cNvPr>
            <p:cNvSpPr txBox="1"/>
            <p:nvPr/>
          </p:nvSpPr>
          <p:spPr>
            <a:xfrm>
              <a:off x="4665598" y="3841400"/>
              <a:ext cx="15126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Scale slow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7C2754-77CF-0445-A66D-93BBAC3118D9}"/>
              </a:ext>
            </a:extLst>
          </p:cNvPr>
          <p:cNvGrpSpPr/>
          <p:nvPr/>
        </p:nvGrpSpPr>
        <p:grpSpPr>
          <a:xfrm>
            <a:off x="5359383" y="1971706"/>
            <a:ext cx="3767874" cy="4093784"/>
            <a:chOff x="5312622" y="1728811"/>
            <a:chExt cx="3767874" cy="40937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DA6BF18-5B50-0542-9276-003EEA2630BD}"/>
                </a:ext>
              </a:extLst>
            </p:cNvPr>
            <p:cNvCxnSpPr/>
            <p:nvPr/>
          </p:nvCxnSpPr>
          <p:spPr bwMode="auto">
            <a:xfrm>
              <a:off x="7475876" y="2615079"/>
              <a:ext cx="776967" cy="9130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536A84-9530-7A43-9AA3-8D548F10291C}"/>
                </a:ext>
              </a:extLst>
            </p:cNvPr>
            <p:cNvGrpSpPr/>
            <p:nvPr/>
          </p:nvGrpSpPr>
          <p:grpSpPr>
            <a:xfrm>
              <a:off x="5312622" y="1728811"/>
              <a:ext cx="2103479" cy="1514475"/>
              <a:chOff x="4816476" y="1981200"/>
              <a:chExt cx="2146299" cy="151447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BFF60F5-5C20-D74D-9113-9CDFB47E58C2}"/>
                  </a:ext>
                </a:extLst>
              </p:cNvPr>
              <p:cNvCxnSpPr/>
              <p:nvPr/>
            </p:nvCxnSpPr>
            <p:spPr bwMode="auto">
              <a:xfrm flipV="1">
                <a:off x="4817534" y="2765425"/>
                <a:ext cx="1024466" cy="317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9D4F651-D510-F644-8B69-8EC833188DFF}"/>
                  </a:ext>
                </a:extLst>
              </p:cNvPr>
              <p:cNvCxnSpPr/>
              <p:nvPr/>
            </p:nvCxnSpPr>
            <p:spPr bwMode="auto">
              <a:xfrm flipH="1">
                <a:off x="5844117" y="2001308"/>
                <a:ext cx="16933" cy="75353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6B506C7-4E76-2444-B294-AD906BFF2383}"/>
                  </a:ext>
                </a:extLst>
              </p:cNvPr>
              <p:cNvCxnSpPr/>
              <p:nvPr/>
            </p:nvCxnSpPr>
            <p:spPr bwMode="auto">
              <a:xfrm flipH="1">
                <a:off x="6931025" y="2079625"/>
                <a:ext cx="29635" cy="14033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F4F85FF-0102-0C43-BCAD-47D7444F2A5C}"/>
                  </a:ext>
                </a:extLst>
              </p:cNvPr>
              <p:cNvCxnSpPr/>
              <p:nvPr/>
            </p:nvCxnSpPr>
            <p:spPr bwMode="auto">
              <a:xfrm flipV="1">
                <a:off x="5920317" y="1981200"/>
                <a:ext cx="1042458" cy="116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0EA4A5B-434A-B941-BE05-F6EE6B61743B}"/>
                  </a:ext>
                </a:extLst>
              </p:cNvPr>
              <p:cNvCxnSpPr/>
              <p:nvPr/>
            </p:nvCxnSpPr>
            <p:spPr bwMode="auto">
              <a:xfrm>
                <a:off x="4854575" y="3482975"/>
                <a:ext cx="2098675" cy="127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2CDCB86-FA12-634E-91DB-D8DB771EAFCD}"/>
                  </a:ext>
                </a:extLst>
              </p:cNvPr>
              <p:cNvCxnSpPr/>
              <p:nvPr/>
            </p:nvCxnSpPr>
            <p:spPr bwMode="auto">
              <a:xfrm>
                <a:off x="4816476" y="2804583"/>
                <a:ext cx="9524" cy="66886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70A2D3-9440-2F43-A8A8-19ED6ECFCC1F}"/>
                </a:ext>
              </a:extLst>
            </p:cNvPr>
            <p:cNvCxnSpPr/>
            <p:nvPr/>
          </p:nvCxnSpPr>
          <p:spPr bwMode="auto">
            <a:xfrm flipV="1">
              <a:off x="7589896" y="3869833"/>
              <a:ext cx="614304" cy="11618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CC7D4E-6403-304A-8941-B9A6569A4AC8}"/>
                </a:ext>
              </a:extLst>
            </p:cNvPr>
            <p:cNvSpPr txBox="1"/>
            <p:nvPr/>
          </p:nvSpPr>
          <p:spPr>
            <a:xfrm>
              <a:off x="6416684" y="3500502"/>
              <a:ext cx="26638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Over-provisioned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7FF5AD-6988-4041-8560-A01000F1736C}"/>
                </a:ext>
              </a:extLst>
            </p:cNvPr>
            <p:cNvGrpSpPr/>
            <p:nvPr/>
          </p:nvGrpSpPr>
          <p:grpSpPr>
            <a:xfrm>
              <a:off x="5423765" y="4308120"/>
              <a:ext cx="2103479" cy="1514475"/>
              <a:chOff x="4816476" y="1981200"/>
              <a:chExt cx="2146299" cy="151447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F191450-691E-7C4D-B234-967500DA1B9F}"/>
                  </a:ext>
                </a:extLst>
              </p:cNvPr>
              <p:cNvCxnSpPr/>
              <p:nvPr/>
            </p:nvCxnSpPr>
            <p:spPr bwMode="auto">
              <a:xfrm flipV="1">
                <a:off x="4817534" y="2765425"/>
                <a:ext cx="1024466" cy="317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296EA7F-0327-C04D-9752-1F44ECC2B53B}"/>
                  </a:ext>
                </a:extLst>
              </p:cNvPr>
              <p:cNvCxnSpPr/>
              <p:nvPr/>
            </p:nvCxnSpPr>
            <p:spPr bwMode="auto">
              <a:xfrm flipH="1">
                <a:off x="5844117" y="2001308"/>
                <a:ext cx="16933" cy="75353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04C2277-6612-864B-A6E7-631F5C6CC79E}"/>
                  </a:ext>
                </a:extLst>
              </p:cNvPr>
              <p:cNvCxnSpPr/>
              <p:nvPr/>
            </p:nvCxnSpPr>
            <p:spPr bwMode="auto">
              <a:xfrm flipH="1">
                <a:off x="6931025" y="2079625"/>
                <a:ext cx="29635" cy="14033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6DD4478-ECCF-C343-9807-5B5104381F8A}"/>
                  </a:ext>
                </a:extLst>
              </p:cNvPr>
              <p:cNvCxnSpPr/>
              <p:nvPr/>
            </p:nvCxnSpPr>
            <p:spPr bwMode="auto">
              <a:xfrm flipV="1">
                <a:off x="5920317" y="1981200"/>
                <a:ext cx="1042458" cy="116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43EB916-6327-024F-A8B9-489A0A3E6A7A}"/>
                  </a:ext>
                </a:extLst>
              </p:cNvPr>
              <p:cNvCxnSpPr/>
              <p:nvPr/>
            </p:nvCxnSpPr>
            <p:spPr bwMode="auto">
              <a:xfrm>
                <a:off x="4854575" y="3482975"/>
                <a:ext cx="2098675" cy="127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C8DC879-A37D-7D4D-962E-0F8FF1204E94}"/>
                  </a:ext>
                </a:extLst>
              </p:cNvPr>
              <p:cNvCxnSpPr/>
              <p:nvPr/>
            </p:nvCxnSpPr>
            <p:spPr bwMode="auto">
              <a:xfrm>
                <a:off x="4816476" y="2804583"/>
                <a:ext cx="9524" cy="66886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7" name="矩形 85">
            <a:extLst>
              <a:ext uri="{FF2B5EF4-FFF2-40B4-BE49-F238E27FC236}">
                <a16:creationId xmlns:a16="http://schemas.microsoft.com/office/drawing/2014/main" id="{BC249A01-E3BE-104F-ACEE-EE9C4C5343FE}"/>
              </a:ext>
            </a:extLst>
          </p:cNvPr>
          <p:cNvSpPr/>
          <p:nvPr/>
        </p:nvSpPr>
        <p:spPr>
          <a:xfrm>
            <a:off x="412620" y="1421585"/>
            <a:ext cx="2741007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kumimoji="1" lang="en-US" altLang="zh-CN" sz="2800" i="1" dirty="0">
                <a:solidFill>
                  <a:schemeClr val="bg1"/>
                </a:solidFill>
              </a:rPr>
              <a:t>Inefficient Scaling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E711A4-A45C-6D46-99CD-B0F23F69A893}"/>
              </a:ext>
            </a:extLst>
          </p:cNvPr>
          <p:cNvGrpSpPr/>
          <p:nvPr/>
        </p:nvGrpSpPr>
        <p:grpSpPr>
          <a:xfrm>
            <a:off x="412620" y="5149013"/>
            <a:ext cx="3806443" cy="1186286"/>
            <a:chOff x="679466" y="4997508"/>
            <a:chExt cx="3806443" cy="118628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ABC55B-85DF-6042-8FEC-62FEE23EA8F4}"/>
                </a:ext>
              </a:extLst>
            </p:cNvPr>
            <p:cNvSpPr txBox="1"/>
            <p:nvPr/>
          </p:nvSpPr>
          <p:spPr>
            <a:xfrm>
              <a:off x="679466" y="4997508"/>
              <a:ext cx="3806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Virtualized NIDSes:</a:t>
              </a:r>
            </a:p>
          </p:txBody>
        </p:sp>
        <p:sp>
          <p:nvSpPr>
            <p:cNvPr id="81" name="矩形 36">
              <a:extLst>
                <a:ext uri="{FF2B5EF4-FFF2-40B4-BE49-F238E27FC236}">
                  <a16:creationId xmlns:a16="http://schemas.microsoft.com/office/drawing/2014/main" id="{EC848272-0AD1-8C46-8D14-B3D820AEF913}"/>
                </a:ext>
              </a:extLst>
            </p:cNvPr>
            <p:cNvSpPr/>
            <p:nvPr/>
          </p:nvSpPr>
          <p:spPr>
            <a:xfrm>
              <a:off x="679467" y="5550577"/>
              <a:ext cx="3806442" cy="6332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tx1"/>
                  </a:solidFill>
                </a:rPr>
                <a:t>Scale more </a:t>
              </a:r>
              <a:r>
                <a:rPr kumimoji="1" lang="en-US" altLang="zh-CN" sz="2800" dirty="0">
                  <a:solidFill>
                    <a:srgbClr val="FF0000"/>
                  </a:solidFill>
                </a:rPr>
                <a:t>frequently</a:t>
              </a:r>
              <a:endParaRPr kumimoji="1" lang="zh-CN" altLang="en-US" sz="28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3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5125"/>
          </a:xfrm>
        </p:spPr>
        <p:txBody>
          <a:bodyPr/>
          <a:lstStyle/>
          <a:p>
            <a:r>
              <a:rPr lang="en-US" sz="4200" dirty="0"/>
              <a:t>Ch. 2: Non-monolithic NIDS Provisioning</a:t>
            </a:r>
          </a:p>
        </p:txBody>
      </p:sp>
      <p:pic>
        <p:nvPicPr>
          <p:cNvPr id="78" name="Picture 77" descr="IDS model - IDS-icon.png">
            <a:extLst>
              <a:ext uri="{FF2B5EF4-FFF2-40B4-BE49-F238E27FC236}">
                <a16:creationId xmlns:a16="http://schemas.microsoft.com/office/drawing/2014/main" id="{9C9FDCBD-3F21-724E-A8BD-0D78FE4EC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9706" r="16025" b="17522"/>
          <a:stretch/>
        </p:blipFill>
        <p:spPr>
          <a:xfrm>
            <a:off x="519463" y="2591182"/>
            <a:ext cx="1176868" cy="10776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C7EC4E-73AA-AF42-A619-8117E4725F18}"/>
              </a:ext>
            </a:extLst>
          </p:cNvPr>
          <p:cNvGrpSpPr/>
          <p:nvPr/>
        </p:nvGrpSpPr>
        <p:grpSpPr>
          <a:xfrm>
            <a:off x="5836019" y="2294007"/>
            <a:ext cx="2394285" cy="1561752"/>
            <a:chOff x="5666873" y="3233033"/>
            <a:chExt cx="2394285" cy="15617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558B5D-D8E2-7E4E-8C1F-751262D5FA25}"/>
                </a:ext>
              </a:extLst>
            </p:cNvPr>
            <p:cNvSpPr/>
            <p:nvPr/>
          </p:nvSpPr>
          <p:spPr>
            <a:xfrm>
              <a:off x="5666873" y="3233033"/>
              <a:ext cx="2394285" cy="15617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D9CD251A-D913-5C43-8E87-024F97573895}"/>
                </a:ext>
              </a:extLst>
            </p:cNvPr>
            <p:cNvSpPr/>
            <p:nvPr/>
          </p:nvSpPr>
          <p:spPr>
            <a:xfrm>
              <a:off x="6035314" y="3465907"/>
              <a:ext cx="503348" cy="496213"/>
            </a:xfrm>
            <a:prstGeom prst="cube">
              <a:avLst/>
            </a:prstGeom>
            <a:solidFill>
              <a:srgbClr val="FDA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25DF6E9-88D2-1F4C-B09F-B7F49EE997D9}"/>
                </a:ext>
              </a:extLst>
            </p:cNvPr>
            <p:cNvSpPr/>
            <p:nvPr/>
          </p:nvSpPr>
          <p:spPr>
            <a:xfrm>
              <a:off x="7209146" y="3466903"/>
              <a:ext cx="469769" cy="435341"/>
            </a:xfrm>
            <a:prstGeom prst="cube">
              <a:avLst/>
            </a:prstGeom>
            <a:solidFill>
              <a:srgbClr val="BCE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D1BCF0E8-BF9C-CF4C-9B77-3661CE9A9A61}"/>
                </a:ext>
              </a:extLst>
            </p:cNvPr>
            <p:cNvSpPr/>
            <p:nvPr/>
          </p:nvSpPr>
          <p:spPr>
            <a:xfrm>
              <a:off x="6538662" y="4098984"/>
              <a:ext cx="555248" cy="578515"/>
            </a:xfrm>
            <a:prstGeom prst="cube">
              <a:avLst/>
            </a:prstGeom>
            <a:solidFill>
              <a:srgbClr val="A4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AF73C4E-8738-D54B-8AA4-99AE3A3EE4B1}"/>
              </a:ext>
            </a:extLst>
          </p:cNvPr>
          <p:cNvSpPr/>
          <p:nvPr/>
        </p:nvSpPr>
        <p:spPr>
          <a:xfrm>
            <a:off x="1890012" y="2569316"/>
            <a:ext cx="3858746" cy="1121347"/>
          </a:xfrm>
          <a:prstGeom prst="rightArrow">
            <a:avLst>
              <a:gd name="adj1" fmla="val 50581"/>
              <a:gd name="adj2" fmla="val 44895"/>
            </a:avLst>
          </a:prstGeom>
          <a:solidFill>
            <a:srgbClr val="146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decompose?</a:t>
            </a:r>
          </a:p>
        </p:txBody>
      </p:sp>
      <p:sp>
        <p:nvSpPr>
          <p:cNvPr id="84" name="矩形 2">
            <a:extLst>
              <a:ext uri="{FF2B5EF4-FFF2-40B4-BE49-F238E27FC236}">
                <a16:creationId xmlns:a16="http://schemas.microsoft.com/office/drawing/2014/main" id="{6F67D147-2C8F-8045-A39F-72E3AF700419}"/>
              </a:ext>
            </a:extLst>
          </p:cNvPr>
          <p:cNvSpPr/>
          <p:nvPr/>
        </p:nvSpPr>
        <p:spPr>
          <a:xfrm>
            <a:off x="2635039" y="1970068"/>
            <a:ext cx="2257301" cy="48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General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85" name="文本框 31">
            <a:extLst>
              <a:ext uri="{FF2B5EF4-FFF2-40B4-BE49-F238E27FC236}">
                <a16:creationId xmlns:a16="http://schemas.microsoft.com/office/drawing/2014/main" id="{A8C36B46-29A8-C841-9FCC-C172ADC5B244}"/>
              </a:ext>
            </a:extLst>
          </p:cNvPr>
          <p:cNvSpPr txBox="1"/>
          <p:nvPr/>
        </p:nvSpPr>
        <p:spPr>
          <a:xfrm>
            <a:off x="2629632" y="3801326"/>
            <a:ext cx="22275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+mj-lt"/>
                <a:ea typeface="Times New Roman" charset="0"/>
                <a:cs typeface="Times New Roman" charset="0"/>
              </a:rPr>
              <a:t>Fine-grained</a:t>
            </a:r>
            <a:endParaRPr kumimoji="1" lang="en-US" altLang="zh-CN" sz="2800" i="1" dirty="0">
              <a:solidFill>
                <a:prstClr val="black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pic>
        <p:nvPicPr>
          <p:cNvPr id="89" name="Picture 88" descr="user.jpeg">
            <a:extLst>
              <a:ext uri="{FF2B5EF4-FFF2-40B4-BE49-F238E27FC236}">
                <a16:creationId xmlns:a16="http://schemas.microsoft.com/office/drawing/2014/main" id="{C41F762E-502C-244E-9103-1A7031A9E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08" y="5654046"/>
            <a:ext cx="760920" cy="760920"/>
          </a:xfrm>
          <a:prstGeom prst="rect">
            <a:avLst/>
          </a:prstGeom>
        </p:spPr>
      </p:pic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9E8F5-8510-F045-9A28-BEA5553BDCE5}"/>
              </a:ext>
            </a:extLst>
          </p:cNvPr>
          <p:cNvSpPr/>
          <p:nvPr/>
        </p:nvSpPr>
        <p:spPr>
          <a:xfrm rot="16200000">
            <a:off x="6317423" y="2980914"/>
            <a:ext cx="1336019" cy="3541440"/>
          </a:xfrm>
          <a:prstGeom prst="rightArrow">
            <a:avLst>
              <a:gd name="adj1" fmla="val 66801"/>
              <a:gd name="adj2" fmla="val 52435"/>
            </a:avLst>
          </a:prstGeom>
          <a:solidFill>
            <a:srgbClr val="146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enforce detection logics?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634B4-663B-384A-9954-EAB5E127ED40}"/>
              </a:ext>
            </a:extLst>
          </p:cNvPr>
          <p:cNvSpPr txBox="1"/>
          <p:nvPr/>
        </p:nvSpPr>
        <p:spPr>
          <a:xfrm>
            <a:off x="279524" y="1813090"/>
            <a:ext cx="177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Monolithic Provisioning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9B82BFE-9E51-C243-837F-440AA9F93C23}"/>
              </a:ext>
            </a:extLst>
          </p:cNvPr>
          <p:cNvSpPr txBox="1"/>
          <p:nvPr/>
        </p:nvSpPr>
        <p:spPr>
          <a:xfrm>
            <a:off x="5853601" y="1375198"/>
            <a:ext cx="235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Non-monolithic</a:t>
            </a:r>
            <a:r>
              <a:rPr lang="en-US" sz="2400" dirty="0"/>
              <a:t> Provisioning</a:t>
            </a:r>
          </a:p>
        </p:txBody>
      </p:sp>
    </p:spTree>
    <p:extLst>
      <p:ext uri="{BB962C8B-B14F-4D97-AF65-F5344CB8AC3E}">
        <p14:creationId xmlns:p14="http://schemas.microsoft.com/office/powerpoint/2010/main" val="28376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4" grpId="0" animBg="1"/>
      <p:bldP spid="85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F872B-A053-5445-AEC2-1A3E923ADDD7}"/>
              </a:ext>
            </a:extLst>
          </p:cNvPr>
          <p:cNvGrpSpPr/>
          <p:nvPr/>
        </p:nvGrpSpPr>
        <p:grpSpPr>
          <a:xfrm>
            <a:off x="295549" y="4057937"/>
            <a:ext cx="8552899" cy="2539944"/>
            <a:chOff x="295549" y="4057937"/>
            <a:chExt cx="8552899" cy="2539944"/>
          </a:xfrm>
        </p:grpSpPr>
        <p:sp>
          <p:nvSpPr>
            <p:cNvPr id="9" name="Rectangle 8"/>
            <p:cNvSpPr/>
            <p:nvPr/>
          </p:nvSpPr>
          <p:spPr>
            <a:xfrm>
              <a:off x="295549" y="4057937"/>
              <a:ext cx="8552899" cy="2539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02200" y="4057937"/>
              <a:ext cx="3888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vNIDS Microservice Instances</a:t>
              </a:r>
            </a:p>
          </p:txBody>
        </p:sp>
      </p:grp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B7752ED7-0C04-064B-A6B1-6FC8F3FC9DD1}"/>
              </a:ext>
            </a:extLst>
          </p:cNvPr>
          <p:cNvSpPr txBox="1">
            <a:spLocks/>
          </p:cNvSpPr>
          <p:nvPr/>
        </p:nvSpPr>
        <p:spPr bwMode="auto">
          <a:xfrm>
            <a:off x="777684" y="5279826"/>
            <a:ext cx="7127151" cy="4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detection state sharing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75BAC-D609-294B-AEAB-22B06413EFDF}"/>
              </a:ext>
            </a:extLst>
          </p:cNvPr>
          <p:cNvGrpSpPr/>
          <p:nvPr/>
        </p:nvGrpSpPr>
        <p:grpSpPr>
          <a:xfrm>
            <a:off x="843280" y="1700122"/>
            <a:ext cx="7396480" cy="2175904"/>
            <a:chOff x="843280" y="1700122"/>
            <a:chExt cx="7396480" cy="2175904"/>
          </a:xfrm>
        </p:grpSpPr>
        <p:sp>
          <p:nvSpPr>
            <p:cNvPr id="3" name="Rectangle 2"/>
            <p:cNvSpPr/>
            <p:nvPr/>
          </p:nvSpPr>
          <p:spPr>
            <a:xfrm>
              <a:off x="843280" y="1700122"/>
              <a:ext cx="7303075" cy="21759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84800" y="1700122"/>
              <a:ext cx="2854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vNIDS Controller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74" y="151461"/>
            <a:ext cx="8229600" cy="675752"/>
          </a:xfrm>
        </p:spPr>
        <p:txBody>
          <a:bodyPr/>
          <a:lstStyle/>
          <a:p>
            <a:r>
              <a:rPr lang="en-US" sz="4000" dirty="0"/>
              <a:t>vNIDS Architecture 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3017E3-DFDE-5C4A-B302-66203D84BEC5}"/>
              </a:ext>
            </a:extLst>
          </p:cNvPr>
          <p:cNvGrpSpPr/>
          <p:nvPr/>
        </p:nvGrpSpPr>
        <p:grpSpPr>
          <a:xfrm>
            <a:off x="670645" y="5718019"/>
            <a:ext cx="7976757" cy="330437"/>
            <a:chOff x="670645" y="5718019"/>
            <a:chExt cx="7976757" cy="330437"/>
          </a:xfrm>
        </p:grpSpPr>
        <p:grpSp>
          <p:nvGrpSpPr>
            <p:cNvPr id="33" name="Group 32"/>
            <p:cNvGrpSpPr/>
            <p:nvPr/>
          </p:nvGrpSpPr>
          <p:grpSpPr>
            <a:xfrm>
              <a:off x="6134706" y="5718019"/>
              <a:ext cx="2512696" cy="324408"/>
              <a:chOff x="5972806" y="5619532"/>
              <a:chExt cx="2512696" cy="324408"/>
            </a:xfrm>
            <a:effectLst/>
          </p:grpSpPr>
          <p:sp>
            <p:nvSpPr>
              <p:cNvPr id="15" name="Rectangle 14"/>
              <p:cNvSpPr/>
              <p:nvPr/>
            </p:nvSpPr>
            <p:spPr>
              <a:xfrm>
                <a:off x="5996301" y="5619532"/>
                <a:ext cx="2489201" cy="324408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72806" y="5620244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81015" y="5718019"/>
              <a:ext cx="2371200" cy="324955"/>
              <a:chOff x="5996301" y="5618984"/>
              <a:chExt cx="2504261" cy="324955"/>
            </a:xfrm>
            <a:effectLst/>
          </p:grpSpPr>
          <p:sp>
            <p:nvSpPr>
              <p:cNvPr id="35" name="Rectangle 34"/>
              <p:cNvSpPr/>
              <p:nvPr/>
            </p:nvSpPr>
            <p:spPr>
              <a:xfrm>
                <a:off x="5996301" y="5618984"/>
                <a:ext cx="2489201" cy="32495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1360" y="5630020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0645" y="5718020"/>
              <a:ext cx="2489202" cy="330436"/>
              <a:chOff x="5996300" y="5613503"/>
              <a:chExt cx="2489202" cy="330436"/>
            </a:xfrm>
            <a:effectLst/>
          </p:grpSpPr>
          <p:sp>
            <p:nvSpPr>
              <p:cNvPr id="38" name="Rectangle 37"/>
              <p:cNvSpPr/>
              <p:nvPr/>
            </p:nvSpPr>
            <p:spPr>
              <a:xfrm>
                <a:off x="5996301" y="5613503"/>
                <a:ext cx="2489201" cy="330436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996300" y="5613503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A9376-0D07-CD45-AD7D-56890DFB04B5}"/>
              </a:ext>
            </a:extLst>
          </p:cNvPr>
          <p:cNvGrpSpPr/>
          <p:nvPr/>
        </p:nvGrpSpPr>
        <p:grpSpPr>
          <a:xfrm>
            <a:off x="985519" y="2101850"/>
            <a:ext cx="3210360" cy="1969192"/>
            <a:chOff x="985519" y="2101850"/>
            <a:chExt cx="3210360" cy="19691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A48F97-F7B0-F147-88CE-FFF75DA289CF}"/>
                </a:ext>
              </a:extLst>
            </p:cNvPr>
            <p:cNvGrpSpPr/>
            <p:nvPr/>
          </p:nvGrpSpPr>
          <p:grpSpPr>
            <a:xfrm>
              <a:off x="985519" y="2101850"/>
              <a:ext cx="3210360" cy="1674295"/>
              <a:chOff x="985519" y="2101850"/>
              <a:chExt cx="3210360" cy="167429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85519" y="2101850"/>
                <a:ext cx="3200035" cy="167429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85519" y="2101850"/>
                <a:ext cx="321036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dirty="0"/>
                  <a:t>Effective Intrusion Detection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53E63F-410C-414F-B76D-54455B228959}"/>
                </a:ext>
              </a:extLst>
            </p:cNvPr>
            <p:cNvGrpSpPr/>
            <p:nvPr/>
          </p:nvGrpSpPr>
          <p:grpSpPr>
            <a:xfrm>
              <a:off x="1486003" y="2489386"/>
              <a:ext cx="2217393" cy="1581656"/>
              <a:chOff x="1486003" y="2489386"/>
              <a:chExt cx="2217393" cy="1581656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86003" y="2489386"/>
                <a:ext cx="2217393" cy="584775"/>
                <a:chOff x="5629265" y="2242391"/>
                <a:chExt cx="2217393" cy="584775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5629265" y="2242391"/>
                  <a:ext cx="2217393" cy="58382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645360" y="2242391"/>
                  <a:ext cx="2201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Detection State Classification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486003" y="3282082"/>
                <a:ext cx="2217393" cy="378668"/>
                <a:chOff x="1197690" y="2667038"/>
                <a:chExt cx="2860001" cy="378668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1197690" y="2667038"/>
                  <a:ext cx="2860000" cy="378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197691" y="2714846"/>
                  <a:ext cx="2860000" cy="330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State Management</a:t>
                  </a:r>
                </a:p>
              </p:txBody>
            </p:sp>
          </p:grpSp>
          <p:cxnSp>
            <p:nvCxnSpPr>
              <p:cNvPr id="82" name="Straight Arrow Connector 81"/>
              <p:cNvCxnSpPr>
                <a:stCxn id="72" idx="2"/>
              </p:cNvCxnSpPr>
              <p:nvPr/>
            </p:nvCxnSpPr>
            <p:spPr>
              <a:xfrm>
                <a:off x="2594700" y="3660750"/>
                <a:ext cx="0" cy="4102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stealth" w="lg" len="med"/>
                <a:tailEnd type="stealth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68" idx="2"/>
                <a:endCxn id="70" idx="0"/>
              </p:cNvCxnSpPr>
              <p:nvPr/>
            </p:nvCxnSpPr>
            <p:spPr>
              <a:xfrm flipH="1">
                <a:off x="2594699" y="3073206"/>
                <a:ext cx="1" cy="208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965D15-7827-AC4D-B810-4603328279F1}"/>
              </a:ext>
            </a:extLst>
          </p:cNvPr>
          <p:cNvGrpSpPr/>
          <p:nvPr/>
        </p:nvGrpSpPr>
        <p:grpSpPr>
          <a:xfrm>
            <a:off x="3543218" y="909805"/>
            <a:ext cx="2818846" cy="1190427"/>
            <a:chOff x="3543218" y="909805"/>
            <a:chExt cx="2818846" cy="1190427"/>
          </a:xfrm>
        </p:grpSpPr>
        <p:grpSp>
          <p:nvGrpSpPr>
            <p:cNvPr id="96" name="Group 95"/>
            <p:cNvGrpSpPr/>
            <p:nvPr/>
          </p:nvGrpSpPr>
          <p:grpSpPr>
            <a:xfrm>
              <a:off x="3543218" y="909805"/>
              <a:ext cx="1841582" cy="688320"/>
              <a:chOff x="3543218" y="827213"/>
              <a:chExt cx="1841582" cy="688320"/>
            </a:xfrm>
          </p:grpSpPr>
          <p:sp>
            <p:nvSpPr>
              <p:cNvPr id="94" name="Multidocument 93"/>
              <p:cNvSpPr/>
              <p:nvPr/>
            </p:nvSpPr>
            <p:spPr>
              <a:xfrm>
                <a:off x="3568619" y="827213"/>
                <a:ext cx="1816181" cy="68832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543218" y="915501"/>
                <a:ext cx="1596084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 dirty="0"/>
                  <a:t>Detection Logic Programs</a:t>
                </a:r>
              </a:p>
            </p:txBody>
          </p:sp>
        </p:grpSp>
        <p:cxnSp>
          <p:nvCxnSpPr>
            <p:cNvPr id="97" name="Straight Arrow Connector 96"/>
            <p:cNvCxnSpPr>
              <a:stCxn id="94" idx="2"/>
            </p:cNvCxnSpPr>
            <p:nvPr/>
          </p:nvCxnSpPr>
          <p:spPr>
            <a:xfrm flipH="1">
              <a:off x="3797382" y="1572058"/>
              <a:ext cx="553036" cy="52817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lg" len="med"/>
              <a:tail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105" descr="user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74" y="909805"/>
              <a:ext cx="535790" cy="535790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cxnSpLocks/>
              <a:stCxn id="106" idx="1"/>
            </p:cNvCxnSpPr>
            <p:nvPr/>
          </p:nvCxnSpPr>
          <p:spPr>
            <a:xfrm flipH="1">
              <a:off x="5410201" y="1177700"/>
              <a:ext cx="4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lg" len="med"/>
              <a:tail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9C8EFA37-45C2-AC4A-94AB-85BC741F30C9}"/>
              </a:ext>
            </a:extLst>
          </p:cNvPr>
          <p:cNvSpPr txBox="1">
            <a:spLocks/>
          </p:cNvSpPr>
          <p:nvPr/>
        </p:nvSpPr>
        <p:spPr bwMode="auto">
          <a:xfrm>
            <a:off x="892114" y="1679172"/>
            <a:ext cx="2475842" cy="48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program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3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11"/>
    </mc:Choice>
    <mc:Fallback xmlns="">
      <p:transition spd="slow" advTm="52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F872B-A053-5445-AEC2-1A3E923ADDD7}"/>
              </a:ext>
            </a:extLst>
          </p:cNvPr>
          <p:cNvGrpSpPr/>
          <p:nvPr/>
        </p:nvGrpSpPr>
        <p:grpSpPr>
          <a:xfrm>
            <a:off x="295549" y="4057937"/>
            <a:ext cx="8552899" cy="2539944"/>
            <a:chOff x="295549" y="4057937"/>
            <a:chExt cx="8552899" cy="2539944"/>
          </a:xfrm>
        </p:grpSpPr>
        <p:sp>
          <p:nvSpPr>
            <p:cNvPr id="9" name="Rectangle 8"/>
            <p:cNvSpPr/>
            <p:nvPr/>
          </p:nvSpPr>
          <p:spPr>
            <a:xfrm>
              <a:off x="295549" y="4057937"/>
              <a:ext cx="8552899" cy="2539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02200" y="4057937"/>
              <a:ext cx="3888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vNIDS Microservice Instances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75BAC-D609-294B-AEAB-22B06413EFDF}"/>
              </a:ext>
            </a:extLst>
          </p:cNvPr>
          <p:cNvGrpSpPr/>
          <p:nvPr/>
        </p:nvGrpSpPr>
        <p:grpSpPr>
          <a:xfrm>
            <a:off x="843280" y="1700122"/>
            <a:ext cx="7396480" cy="2175904"/>
            <a:chOff x="843280" y="1700122"/>
            <a:chExt cx="7396480" cy="2175904"/>
          </a:xfrm>
        </p:grpSpPr>
        <p:sp>
          <p:nvSpPr>
            <p:cNvPr id="3" name="Rectangle 2"/>
            <p:cNvSpPr/>
            <p:nvPr/>
          </p:nvSpPr>
          <p:spPr>
            <a:xfrm>
              <a:off x="843280" y="1700122"/>
              <a:ext cx="7303075" cy="21759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84800" y="1700122"/>
              <a:ext cx="2854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vNIDS Controller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74" y="151461"/>
            <a:ext cx="8229600" cy="675752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vNIDS Architecture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161" y="6052423"/>
            <a:ext cx="2489201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/>
              <a:t>Header-based Detection</a:t>
            </a:r>
          </a:p>
          <a:p>
            <a:pPr algn="ctr">
              <a:lnSpc>
                <a:spcPts val="1800"/>
              </a:lnSpc>
            </a:pPr>
            <a:r>
              <a:rPr lang="en-US" sz="1600" dirty="0"/>
              <a:t>Microservice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0444" y="6083211"/>
            <a:ext cx="2489201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/>
              <a:t>Protocol Parse</a:t>
            </a:r>
          </a:p>
          <a:p>
            <a:pPr algn="ctr">
              <a:lnSpc>
                <a:spcPts val="1800"/>
              </a:lnSpc>
            </a:pPr>
            <a:r>
              <a:rPr lang="en-US" sz="1600" dirty="0"/>
              <a:t>Microservice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8201" y="6052239"/>
            <a:ext cx="25908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/>
              <a:t>Payload-based Detection</a:t>
            </a:r>
          </a:p>
          <a:p>
            <a:pPr algn="ctr">
              <a:lnSpc>
                <a:spcPts val="1800"/>
              </a:lnSpc>
            </a:pPr>
            <a:r>
              <a:rPr lang="en-US" sz="1600" dirty="0"/>
              <a:t>Microservice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42E795-2D5A-CC4E-93AF-EF3CE6FE3463}"/>
              </a:ext>
            </a:extLst>
          </p:cNvPr>
          <p:cNvGrpSpPr/>
          <p:nvPr/>
        </p:nvGrpSpPr>
        <p:grpSpPr>
          <a:xfrm>
            <a:off x="6158200" y="4483448"/>
            <a:ext cx="2489201" cy="1544769"/>
            <a:chOff x="6158200" y="4483448"/>
            <a:chExt cx="2489201" cy="1544769"/>
          </a:xfrm>
        </p:grpSpPr>
        <p:sp>
          <p:nvSpPr>
            <p:cNvPr id="12" name="Rectangle 11"/>
            <p:cNvSpPr/>
            <p:nvPr/>
          </p:nvSpPr>
          <p:spPr>
            <a:xfrm>
              <a:off x="6158200" y="4483448"/>
              <a:ext cx="2489201" cy="1544769"/>
            </a:xfrm>
            <a:prstGeom prst="rect">
              <a:avLst/>
            </a:prstGeom>
            <a:solidFill>
              <a:srgbClr val="A4CCEB"/>
            </a:solidFill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320762" y="4590750"/>
              <a:ext cx="2269279" cy="847522"/>
              <a:chOff x="6148702" y="4364765"/>
              <a:chExt cx="2269279" cy="847522"/>
            </a:xfrm>
            <a:effectLst/>
          </p:grpSpPr>
          <p:sp>
            <p:nvSpPr>
              <p:cNvPr id="22" name="Rectangle 21"/>
              <p:cNvSpPr/>
              <p:nvPr/>
            </p:nvSpPr>
            <p:spPr>
              <a:xfrm>
                <a:off x="6148702" y="4364765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50300" y="4466363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394233" y="4576428"/>
                <a:ext cx="2023748" cy="635859"/>
                <a:chOff x="6089433" y="4271628"/>
                <a:chExt cx="2023748" cy="635859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089433" y="4271628"/>
                  <a:ext cx="1997654" cy="635859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89433" y="4294313"/>
                  <a:ext cx="2023748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Payload-based Detection Instances</a:t>
                  </a: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572C07-F592-AF4D-AB40-81F7D03A4098}"/>
              </a:ext>
            </a:extLst>
          </p:cNvPr>
          <p:cNvGrpSpPr/>
          <p:nvPr/>
        </p:nvGrpSpPr>
        <p:grpSpPr>
          <a:xfrm>
            <a:off x="670811" y="4483448"/>
            <a:ext cx="2489201" cy="1555093"/>
            <a:chOff x="670811" y="4483448"/>
            <a:chExt cx="2489201" cy="1555093"/>
          </a:xfrm>
        </p:grpSpPr>
        <p:sp>
          <p:nvSpPr>
            <p:cNvPr id="10" name="Rectangle 9"/>
            <p:cNvSpPr/>
            <p:nvPr/>
          </p:nvSpPr>
          <p:spPr>
            <a:xfrm>
              <a:off x="670811" y="4483448"/>
              <a:ext cx="2489201" cy="1555093"/>
            </a:xfrm>
            <a:prstGeom prst="rect">
              <a:avLst/>
            </a:prstGeom>
            <a:solidFill>
              <a:srgbClr val="FDABA2"/>
            </a:solidFill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83562" y="4590750"/>
              <a:ext cx="2269279" cy="847522"/>
              <a:chOff x="6148702" y="4364765"/>
              <a:chExt cx="2269279" cy="847522"/>
            </a:xfrm>
            <a:effectLst/>
          </p:grpSpPr>
          <p:sp>
            <p:nvSpPr>
              <p:cNvPr id="49" name="Rectangle 48"/>
              <p:cNvSpPr/>
              <p:nvPr/>
            </p:nvSpPr>
            <p:spPr>
              <a:xfrm>
                <a:off x="6148702" y="4364765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50300" y="4466363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394233" y="4576428"/>
                <a:ext cx="2023748" cy="635859"/>
                <a:chOff x="6089433" y="4271628"/>
                <a:chExt cx="2023748" cy="63585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6089433" y="4271628"/>
                  <a:ext cx="1997654" cy="635859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089433" y="4304637"/>
                  <a:ext cx="2023748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Header-based Detection Instances</a:t>
                  </a: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16DF82-9CF6-7144-9D87-61215AD32414}"/>
              </a:ext>
            </a:extLst>
          </p:cNvPr>
          <p:cNvGrpSpPr/>
          <p:nvPr/>
        </p:nvGrpSpPr>
        <p:grpSpPr>
          <a:xfrm>
            <a:off x="3481745" y="4483448"/>
            <a:ext cx="2356210" cy="1555093"/>
            <a:chOff x="3481745" y="4483448"/>
            <a:chExt cx="2356210" cy="1555093"/>
          </a:xfrm>
        </p:grpSpPr>
        <p:sp>
          <p:nvSpPr>
            <p:cNvPr id="11" name="Rectangle 10"/>
            <p:cNvSpPr/>
            <p:nvPr/>
          </p:nvSpPr>
          <p:spPr>
            <a:xfrm>
              <a:off x="3481745" y="4483448"/>
              <a:ext cx="2356210" cy="1555093"/>
            </a:xfrm>
            <a:prstGeom prst="rect">
              <a:avLst/>
            </a:prstGeom>
            <a:solidFill>
              <a:srgbClr val="BCE59C"/>
            </a:solidFill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62096" y="4585603"/>
              <a:ext cx="2099252" cy="847522"/>
              <a:chOff x="6148702" y="4364765"/>
              <a:chExt cx="2269279" cy="847522"/>
            </a:xfrm>
            <a:effectLst/>
          </p:grpSpPr>
          <p:sp>
            <p:nvSpPr>
              <p:cNvPr id="42" name="Rectangle 41"/>
              <p:cNvSpPr/>
              <p:nvPr/>
            </p:nvSpPr>
            <p:spPr>
              <a:xfrm>
                <a:off x="6148702" y="4364765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250300" y="4466363"/>
                <a:ext cx="1997654" cy="63585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394233" y="4576428"/>
                <a:ext cx="2023748" cy="635859"/>
                <a:chOff x="6089433" y="4271628"/>
                <a:chExt cx="2023748" cy="63585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089433" y="4271628"/>
                  <a:ext cx="1997654" cy="635859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089433" y="4325285"/>
                  <a:ext cx="2023748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Protocol Parse Instances</a:t>
                  </a: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3017E3-DFDE-5C4A-B302-66203D84BEC5}"/>
              </a:ext>
            </a:extLst>
          </p:cNvPr>
          <p:cNvGrpSpPr/>
          <p:nvPr/>
        </p:nvGrpSpPr>
        <p:grpSpPr>
          <a:xfrm>
            <a:off x="670645" y="5718019"/>
            <a:ext cx="7976757" cy="330437"/>
            <a:chOff x="670645" y="5718019"/>
            <a:chExt cx="7976757" cy="330437"/>
          </a:xfrm>
        </p:grpSpPr>
        <p:grpSp>
          <p:nvGrpSpPr>
            <p:cNvPr id="33" name="Group 32"/>
            <p:cNvGrpSpPr/>
            <p:nvPr/>
          </p:nvGrpSpPr>
          <p:grpSpPr>
            <a:xfrm>
              <a:off x="6134706" y="5718019"/>
              <a:ext cx="2512696" cy="324408"/>
              <a:chOff x="5972806" y="5619532"/>
              <a:chExt cx="2512696" cy="324408"/>
            </a:xfrm>
            <a:effectLst/>
          </p:grpSpPr>
          <p:sp>
            <p:nvSpPr>
              <p:cNvPr id="15" name="Rectangle 14"/>
              <p:cNvSpPr/>
              <p:nvPr/>
            </p:nvSpPr>
            <p:spPr>
              <a:xfrm>
                <a:off x="5996301" y="5619532"/>
                <a:ext cx="2489201" cy="324408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72806" y="5620244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81015" y="5718019"/>
              <a:ext cx="2371200" cy="324955"/>
              <a:chOff x="5996301" y="5618984"/>
              <a:chExt cx="2504261" cy="324955"/>
            </a:xfrm>
            <a:effectLst/>
          </p:grpSpPr>
          <p:sp>
            <p:nvSpPr>
              <p:cNvPr id="35" name="Rectangle 34"/>
              <p:cNvSpPr/>
              <p:nvPr/>
            </p:nvSpPr>
            <p:spPr>
              <a:xfrm>
                <a:off x="5996301" y="5618984"/>
                <a:ext cx="2489201" cy="32495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1360" y="5630020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0645" y="5718020"/>
              <a:ext cx="2489202" cy="330436"/>
              <a:chOff x="5996300" y="5613503"/>
              <a:chExt cx="2489202" cy="330436"/>
            </a:xfrm>
            <a:effectLst/>
          </p:grpSpPr>
          <p:sp>
            <p:nvSpPr>
              <p:cNvPr id="38" name="Rectangle 37"/>
              <p:cNvSpPr/>
              <p:nvPr/>
            </p:nvSpPr>
            <p:spPr>
              <a:xfrm>
                <a:off x="5996301" y="5613503"/>
                <a:ext cx="2489201" cy="330436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996300" y="5613503"/>
                <a:ext cx="2489202" cy="30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/>
                  <a:t>Shared Data Store</a:t>
                </a:r>
              </a:p>
            </p:txBody>
          </p:sp>
        </p:grpSp>
      </p:grpSp>
      <p:sp>
        <p:nvSpPr>
          <p:cNvPr id="54" name="Up-Down Arrow 53"/>
          <p:cNvSpPr/>
          <p:nvPr/>
        </p:nvSpPr>
        <p:spPr>
          <a:xfrm>
            <a:off x="1841500" y="5422899"/>
            <a:ext cx="284667" cy="303588"/>
          </a:xfrm>
          <a:prstGeom prst="upDownArrow">
            <a:avLst>
              <a:gd name="adj1" fmla="val 37289"/>
              <a:gd name="adj2" fmla="val 3542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1600" y="5028033"/>
            <a:ext cx="610511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158825" y="5028032"/>
            <a:ext cx="3059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52215" y="5028034"/>
            <a:ext cx="3059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A9376-0D07-CD45-AD7D-56890DFB04B5}"/>
              </a:ext>
            </a:extLst>
          </p:cNvPr>
          <p:cNvGrpSpPr/>
          <p:nvPr/>
        </p:nvGrpSpPr>
        <p:grpSpPr>
          <a:xfrm>
            <a:off x="985519" y="2101850"/>
            <a:ext cx="3210360" cy="1969192"/>
            <a:chOff x="985519" y="2101850"/>
            <a:chExt cx="3210360" cy="19691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A48F97-F7B0-F147-88CE-FFF75DA289CF}"/>
                </a:ext>
              </a:extLst>
            </p:cNvPr>
            <p:cNvGrpSpPr/>
            <p:nvPr/>
          </p:nvGrpSpPr>
          <p:grpSpPr>
            <a:xfrm>
              <a:off x="985519" y="2101850"/>
              <a:ext cx="3210360" cy="1674295"/>
              <a:chOff x="985519" y="2101850"/>
              <a:chExt cx="3210360" cy="167429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85519" y="2101850"/>
                <a:ext cx="3200035" cy="167429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85519" y="2101850"/>
                <a:ext cx="321036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600" dirty="0"/>
                  <a:t>Effective Intrusion Detection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53E63F-410C-414F-B76D-54455B228959}"/>
                </a:ext>
              </a:extLst>
            </p:cNvPr>
            <p:cNvGrpSpPr/>
            <p:nvPr/>
          </p:nvGrpSpPr>
          <p:grpSpPr>
            <a:xfrm>
              <a:off x="1486003" y="2489386"/>
              <a:ext cx="2217393" cy="1581656"/>
              <a:chOff x="1486003" y="2489386"/>
              <a:chExt cx="2217393" cy="1581656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86003" y="2489386"/>
                <a:ext cx="2217393" cy="584775"/>
                <a:chOff x="5629265" y="2242391"/>
                <a:chExt cx="2217393" cy="584775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5629265" y="2242391"/>
                  <a:ext cx="2217393" cy="58382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645360" y="2242391"/>
                  <a:ext cx="2201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Detection State Classification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486003" y="3282082"/>
                <a:ext cx="2217393" cy="378668"/>
                <a:chOff x="1197690" y="2667038"/>
                <a:chExt cx="2860001" cy="378668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1197690" y="2667038"/>
                  <a:ext cx="2860000" cy="378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197691" y="2714846"/>
                  <a:ext cx="2860000" cy="330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State Management</a:t>
                  </a:r>
                </a:p>
              </p:txBody>
            </p:sp>
          </p:grpSp>
          <p:cxnSp>
            <p:nvCxnSpPr>
              <p:cNvPr id="82" name="Straight Arrow Connector 81"/>
              <p:cNvCxnSpPr>
                <a:stCxn id="72" idx="2"/>
              </p:cNvCxnSpPr>
              <p:nvPr/>
            </p:nvCxnSpPr>
            <p:spPr>
              <a:xfrm>
                <a:off x="2594700" y="3660750"/>
                <a:ext cx="0" cy="4102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stealth" w="lg" len="med"/>
                <a:tailEnd type="stealth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68" idx="2"/>
                <a:endCxn id="70" idx="0"/>
              </p:cNvCxnSpPr>
              <p:nvPr/>
            </p:nvCxnSpPr>
            <p:spPr>
              <a:xfrm flipH="1">
                <a:off x="2594699" y="3073206"/>
                <a:ext cx="1" cy="208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965D15-7827-AC4D-B810-4603328279F1}"/>
              </a:ext>
            </a:extLst>
          </p:cNvPr>
          <p:cNvGrpSpPr/>
          <p:nvPr/>
        </p:nvGrpSpPr>
        <p:grpSpPr>
          <a:xfrm>
            <a:off x="3543218" y="909805"/>
            <a:ext cx="2818846" cy="1190427"/>
            <a:chOff x="3543218" y="909805"/>
            <a:chExt cx="2818846" cy="1190427"/>
          </a:xfrm>
        </p:grpSpPr>
        <p:grpSp>
          <p:nvGrpSpPr>
            <p:cNvPr id="96" name="Group 95"/>
            <p:cNvGrpSpPr/>
            <p:nvPr/>
          </p:nvGrpSpPr>
          <p:grpSpPr>
            <a:xfrm>
              <a:off x="3543218" y="909805"/>
              <a:ext cx="1841582" cy="688320"/>
              <a:chOff x="3543218" y="827213"/>
              <a:chExt cx="1841582" cy="688320"/>
            </a:xfrm>
          </p:grpSpPr>
          <p:sp>
            <p:nvSpPr>
              <p:cNvPr id="94" name="Multidocument 93"/>
              <p:cNvSpPr/>
              <p:nvPr/>
            </p:nvSpPr>
            <p:spPr>
              <a:xfrm>
                <a:off x="3568619" y="827213"/>
                <a:ext cx="1816181" cy="68832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543218" y="915289"/>
                <a:ext cx="1596084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 dirty="0"/>
                  <a:t>Detection Logic Programs</a:t>
                </a:r>
              </a:p>
            </p:txBody>
          </p:sp>
        </p:grpSp>
        <p:cxnSp>
          <p:nvCxnSpPr>
            <p:cNvPr id="97" name="Straight Arrow Connector 96"/>
            <p:cNvCxnSpPr>
              <a:stCxn id="94" idx="2"/>
            </p:cNvCxnSpPr>
            <p:nvPr/>
          </p:nvCxnSpPr>
          <p:spPr>
            <a:xfrm flipH="1">
              <a:off x="3797382" y="1572058"/>
              <a:ext cx="553036" cy="52817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lg" len="med"/>
              <a:tail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105" descr="user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74" y="909805"/>
              <a:ext cx="535790" cy="535790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cxnSpLocks/>
              <a:stCxn id="106" idx="1"/>
            </p:cNvCxnSpPr>
            <p:nvPr/>
          </p:nvCxnSpPr>
          <p:spPr>
            <a:xfrm flipH="1">
              <a:off x="5410201" y="1177700"/>
              <a:ext cx="4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lg" len="med"/>
              <a:tail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Up-Down Arrow 109"/>
          <p:cNvSpPr/>
          <p:nvPr/>
        </p:nvSpPr>
        <p:spPr>
          <a:xfrm>
            <a:off x="4580820" y="5425467"/>
            <a:ext cx="284667" cy="303588"/>
          </a:xfrm>
          <a:prstGeom prst="upDownArrow">
            <a:avLst>
              <a:gd name="adj1" fmla="val 37289"/>
              <a:gd name="adj2" fmla="val 3542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1" name="Up-Down Arrow 110"/>
          <p:cNvSpPr/>
          <p:nvPr/>
        </p:nvSpPr>
        <p:spPr>
          <a:xfrm>
            <a:off x="7342279" y="5422899"/>
            <a:ext cx="284667" cy="303588"/>
          </a:xfrm>
          <a:prstGeom prst="upDownArrow">
            <a:avLst>
              <a:gd name="adj1" fmla="val 37289"/>
              <a:gd name="adj2" fmla="val 3542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544EE-4D02-5D40-853B-56C3F5A4490E}"/>
              </a:ext>
            </a:extLst>
          </p:cNvPr>
          <p:cNvGrpSpPr/>
          <p:nvPr/>
        </p:nvGrpSpPr>
        <p:grpSpPr>
          <a:xfrm>
            <a:off x="3703396" y="1572058"/>
            <a:ext cx="4247931" cy="2487409"/>
            <a:chOff x="3703396" y="1572058"/>
            <a:chExt cx="4247931" cy="24874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228C2B4-DB51-C547-A8E2-CF179ECE75DA}"/>
                </a:ext>
              </a:extLst>
            </p:cNvPr>
            <p:cNvGrpSpPr/>
            <p:nvPr/>
          </p:nvGrpSpPr>
          <p:grpSpPr>
            <a:xfrm>
              <a:off x="4350418" y="1572058"/>
              <a:ext cx="3600909" cy="2487409"/>
              <a:chOff x="4350418" y="1572058"/>
              <a:chExt cx="3600909" cy="248740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5867923-F35A-0743-8C29-BB0D8FF88072}"/>
                  </a:ext>
                </a:extLst>
              </p:cNvPr>
              <p:cNvGrpSpPr/>
              <p:nvPr/>
            </p:nvGrpSpPr>
            <p:grpSpPr>
              <a:xfrm>
                <a:off x="4551344" y="2101850"/>
                <a:ext cx="3399983" cy="1957617"/>
                <a:chOff x="4551344" y="2101850"/>
                <a:chExt cx="3399983" cy="195761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556941" y="2101850"/>
                  <a:ext cx="3382916" cy="167429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5164702" y="2489386"/>
                  <a:ext cx="2217393" cy="603563"/>
                  <a:chOff x="5629265" y="2223603"/>
                  <a:chExt cx="2217393" cy="603563"/>
                </a:xfr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5629265" y="2223603"/>
                    <a:ext cx="2217393" cy="602608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645360" y="2242391"/>
                    <a:ext cx="220129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Detection Logic Program Partitioning</a:t>
                    </a:r>
                  </a:p>
                </p:txBody>
              </p: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4551344" y="2101850"/>
                  <a:ext cx="3399983" cy="330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1600" dirty="0"/>
                    <a:t>Non-Monolithic NIDS Provisioning</a:t>
                  </a: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5180797" y="3282082"/>
                  <a:ext cx="2217393" cy="378668"/>
                  <a:chOff x="1197690" y="2667038"/>
                  <a:chExt cx="2860001" cy="378668"/>
                </a:xfrm>
              </p:grpSpPr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1197690" y="2667038"/>
                    <a:ext cx="2860000" cy="37866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197691" y="2714846"/>
                    <a:ext cx="2860000" cy="330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800"/>
                      </a:lnSpc>
                    </a:pPr>
                    <a:r>
                      <a:rPr lang="en-US" sz="1600" dirty="0"/>
                      <a:t>Provision Control</a:t>
                    </a:r>
                  </a:p>
                </p:txBody>
              </p:sp>
            </p:grp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411050" y="3649175"/>
                  <a:ext cx="0" cy="41029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stealth" w="lg" len="med"/>
                  <a:tailEnd type="stealth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6411049" y="3061631"/>
                  <a:ext cx="1" cy="20887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med"/>
                  <a:tailEnd type="stealth" w="lg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Arrow Connector 99"/>
              <p:cNvCxnSpPr>
                <a:stCxn id="94" idx="2"/>
              </p:cNvCxnSpPr>
              <p:nvPr/>
            </p:nvCxnSpPr>
            <p:spPr>
              <a:xfrm>
                <a:off x="4350418" y="1572058"/>
                <a:ext cx="450666" cy="5281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B825F3A-7AB4-8A45-BB98-FAD3FEC08AB0}"/>
                </a:ext>
              </a:extLst>
            </p:cNvPr>
            <p:cNvCxnSpPr>
              <a:cxnSpLocks/>
              <a:endCxn id="72" idx="3"/>
            </p:cNvCxnSpPr>
            <p:nvPr/>
          </p:nvCxnSpPr>
          <p:spPr>
            <a:xfrm flipH="1">
              <a:off x="3703396" y="3495320"/>
              <a:ext cx="1435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none" w="lg" len="med"/>
              <a:tailEnd type="stealth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95F59F42-64E2-8F4F-A24F-58D94E2B2C9B}"/>
              </a:ext>
            </a:extLst>
          </p:cNvPr>
          <p:cNvSpPr txBox="1">
            <a:spLocks/>
          </p:cNvSpPr>
          <p:nvPr/>
        </p:nvSpPr>
        <p:spPr bwMode="auto">
          <a:xfrm>
            <a:off x="404071" y="4052052"/>
            <a:ext cx="4498129" cy="4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microservices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7D22C1F4-8E5A-5C4A-8EA9-307EDFD92FB8}"/>
              </a:ext>
            </a:extLst>
          </p:cNvPr>
          <p:cNvSpPr txBox="1">
            <a:spLocks/>
          </p:cNvSpPr>
          <p:nvPr/>
        </p:nvSpPr>
        <p:spPr bwMode="auto">
          <a:xfrm>
            <a:off x="6273398" y="1279606"/>
            <a:ext cx="2508547" cy="3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program slicing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4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11"/>
    </mc:Choice>
    <mc:Fallback xmlns="">
      <p:transition spd="slow" advTm="52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54" grpId="0" animBg="1"/>
      <p:bldP spid="110" grpId="0" animBg="1"/>
      <p:bldP spid="111" grpId="0" animBg="1"/>
      <p:bldP spid="99" grpId="0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15"/>
            <a:ext cx="8229600" cy="8153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Scope of Detection States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2543"/>
            <a:ext cx="8487508" cy="2495227"/>
          </a:xfrm>
        </p:spPr>
        <p:txBody>
          <a:bodyPr/>
          <a:lstStyle/>
          <a:p>
            <a:r>
              <a:rPr lang="en-US" dirty="0"/>
              <a:t>Flow record</a:t>
            </a:r>
          </a:p>
          <a:p>
            <a:pPr lvl="1"/>
            <a:r>
              <a:rPr lang="en-US" dirty="0"/>
              <a:t>Essential data structure of NFs</a:t>
            </a:r>
          </a:p>
          <a:p>
            <a:r>
              <a:rPr lang="en-US" dirty="0"/>
              <a:t>Lifetime</a:t>
            </a:r>
          </a:p>
          <a:p>
            <a:pPr lvl="1"/>
            <a:r>
              <a:rPr lang="en-US" dirty="0"/>
              <a:t>Determines scope of detection states </a:t>
            </a:r>
          </a:p>
          <a:p>
            <a:endParaRPr lang="en-US" dirty="0"/>
          </a:p>
          <a:p>
            <a:pPr lvl="1"/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607B75-B699-6D47-9AAB-BC87AF3A5B2F}"/>
              </a:ext>
            </a:extLst>
          </p:cNvPr>
          <p:cNvGrpSpPr/>
          <p:nvPr/>
        </p:nvGrpSpPr>
        <p:grpSpPr>
          <a:xfrm>
            <a:off x="623344" y="3898337"/>
            <a:ext cx="7964869" cy="806702"/>
            <a:chOff x="601994" y="4078508"/>
            <a:chExt cx="7964869" cy="806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F80758-55EF-E54C-9FAC-7656E1C355F3}"/>
                </a:ext>
              </a:extLst>
            </p:cNvPr>
            <p:cNvGrpSpPr/>
            <p:nvPr/>
          </p:nvGrpSpPr>
          <p:grpSpPr>
            <a:xfrm>
              <a:off x="601994" y="4078508"/>
              <a:ext cx="7964869" cy="806702"/>
              <a:chOff x="635792" y="3763949"/>
              <a:chExt cx="7964869" cy="80670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D279ED8-DCBD-954F-9A67-B773CD12F053}"/>
                  </a:ext>
                </a:extLst>
              </p:cNvPr>
              <p:cNvGrpSpPr/>
              <p:nvPr/>
            </p:nvGrpSpPr>
            <p:grpSpPr>
              <a:xfrm>
                <a:off x="635792" y="3763949"/>
                <a:ext cx="3948656" cy="784830"/>
                <a:chOff x="417206" y="5676284"/>
                <a:chExt cx="3948656" cy="784830"/>
              </a:xfrm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4993676E-044B-964A-9CDB-7B71CD40565F}"/>
                    </a:ext>
                  </a:extLst>
                </p:cNvPr>
                <p:cNvSpPr/>
                <p:nvPr/>
              </p:nvSpPr>
              <p:spPr>
                <a:xfrm>
                  <a:off x="417206" y="5683144"/>
                  <a:ext cx="3909703" cy="767386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8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BB0123-5FCA-F64F-9026-97D7FD37D70D}"/>
                    </a:ext>
                  </a:extLst>
                </p:cNvPr>
                <p:cNvSpPr txBox="1"/>
                <p:nvPr/>
              </p:nvSpPr>
              <p:spPr>
                <a:xfrm>
                  <a:off x="496153" y="5676284"/>
                  <a:ext cx="3869709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680"/>
                    </a:lnSpc>
                  </a:pPr>
                  <a:r>
                    <a:rPr lang="en-US" sz="2400" dirty="0"/>
                    <a:t>“Always” freed </a:t>
                  </a:r>
                  <a:r>
                    <a:rPr lang="en-US" sz="2400" b="1" i="1" dirty="0"/>
                    <a:t>before</a:t>
                  </a:r>
                  <a:r>
                    <a:rPr lang="en-US" sz="2400" dirty="0"/>
                    <a:t> a flow record is freed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0377C15-BC8D-3D44-AB13-53D05C91F31E}"/>
                  </a:ext>
                </a:extLst>
              </p:cNvPr>
              <p:cNvGrpSpPr/>
              <p:nvPr/>
            </p:nvGrpSpPr>
            <p:grpSpPr>
              <a:xfrm>
                <a:off x="5761844" y="3784061"/>
                <a:ext cx="2838817" cy="786590"/>
                <a:chOff x="4940208" y="3770809"/>
                <a:chExt cx="2838817" cy="786590"/>
              </a:xfrm>
            </p:grpSpPr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0062D609-9B43-F346-9DAC-1F35538882F5}"/>
                    </a:ext>
                  </a:extLst>
                </p:cNvPr>
                <p:cNvSpPr/>
                <p:nvPr/>
              </p:nvSpPr>
              <p:spPr>
                <a:xfrm>
                  <a:off x="4940208" y="3790013"/>
                  <a:ext cx="2838817" cy="767386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8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9C5762-CCDC-4B4D-BD33-C1869E999A87}"/>
                    </a:ext>
                  </a:extLst>
                </p:cNvPr>
                <p:cNvSpPr txBox="1"/>
                <p:nvPr/>
              </p:nvSpPr>
              <p:spPr>
                <a:xfrm>
                  <a:off x="5015257" y="3770809"/>
                  <a:ext cx="2667371" cy="78483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680"/>
                    </a:lnSpc>
                  </a:pPr>
                  <a:r>
                    <a:rPr lang="en-US" sz="2400" i="1" dirty="0"/>
                    <a:t>Dedicated to a certain flow</a:t>
                  </a:r>
                </a:p>
              </p:txBody>
            </p:sp>
          </p:grpSp>
        </p:grp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DD173BDA-D16D-CE44-A0D5-9922DC1851C6}"/>
                </a:ext>
              </a:extLst>
            </p:cNvPr>
            <p:cNvSpPr/>
            <p:nvPr/>
          </p:nvSpPr>
          <p:spPr>
            <a:xfrm>
              <a:off x="4701807" y="4117824"/>
              <a:ext cx="902300" cy="7349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801B3-F38F-7A40-981D-E6BF5F8D6663}"/>
              </a:ext>
            </a:extLst>
          </p:cNvPr>
          <p:cNvGrpSpPr/>
          <p:nvPr/>
        </p:nvGrpSpPr>
        <p:grpSpPr>
          <a:xfrm>
            <a:off x="589566" y="5371779"/>
            <a:ext cx="7964868" cy="831652"/>
            <a:chOff x="568216" y="5551950"/>
            <a:chExt cx="7964868" cy="8316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2C271A-68F8-3940-8B3C-5D0A185D86CB}"/>
                </a:ext>
              </a:extLst>
            </p:cNvPr>
            <p:cNvGrpSpPr/>
            <p:nvPr/>
          </p:nvGrpSpPr>
          <p:grpSpPr>
            <a:xfrm>
              <a:off x="568216" y="5551950"/>
              <a:ext cx="3909703" cy="784830"/>
              <a:chOff x="417206" y="5670961"/>
              <a:chExt cx="3909703" cy="78483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47A68EB-1955-1C41-82B3-454EB2C44EF8}"/>
                  </a:ext>
                </a:extLst>
              </p:cNvPr>
              <p:cNvSpPr/>
              <p:nvPr/>
            </p:nvSpPr>
            <p:spPr>
              <a:xfrm>
                <a:off x="417206" y="5683144"/>
                <a:ext cx="3909703" cy="767386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1FC591-340F-6749-B76D-1BD9A836E553}"/>
                  </a:ext>
                </a:extLst>
              </p:cNvPr>
              <p:cNvSpPr txBox="1"/>
              <p:nvPr/>
            </p:nvSpPr>
            <p:spPr>
              <a:xfrm>
                <a:off x="529931" y="5670961"/>
                <a:ext cx="3680747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80"/>
                  </a:lnSpc>
                </a:pPr>
                <a:r>
                  <a:rPr lang="en-US" sz="2400" b="1" i="1" dirty="0"/>
                  <a:t>Not</a:t>
                </a:r>
                <a:r>
                  <a:rPr lang="en-US" sz="2400" dirty="0"/>
                  <a:t> “always” freed </a:t>
                </a:r>
                <a:r>
                  <a:rPr lang="en-US" sz="2400" b="1" i="1" dirty="0"/>
                  <a:t>before</a:t>
                </a:r>
                <a:r>
                  <a:rPr lang="en-US" sz="2400" dirty="0"/>
                  <a:t> a flow record is freed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1EFBC9-8607-1440-81F5-11F359035F26}"/>
                </a:ext>
              </a:extLst>
            </p:cNvPr>
            <p:cNvGrpSpPr/>
            <p:nvPr/>
          </p:nvGrpSpPr>
          <p:grpSpPr>
            <a:xfrm>
              <a:off x="5743239" y="5597006"/>
              <a:ext cx="2789845" cy="786596"/>
              <a:chOff x="417206" y="5683144"/>
              <a:chExt cx="2789845" cy="786596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6A67AC9-2903-174F-A3E7-7AB68A609EFC}"/>
                  </a:ext>
                </a:extLst>
              </p:cNvPr>
              <p:cNvSpPr/>
              <p:nvPr/>
            </p:nvSpPr>
            <p:spPr>
              <a:xfrm>
                <a:off x="417206" y="5683144"/>
                <a:ext cx="2789845" cy="767386"/>
              </a:xfrm>
              <a:prstGeom prst="roundRect">
                <a:avLst>
                  <a:gd name="adj" fmla="val 117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E9CDCC4-8380-0745-AF06-7B3AE6D85C6D}"/>
                  </a:ext>
                </a:extLst>
              </p:cNvPr>
              <p:cNvSpPr txBox="1"/>
              <p:nvPr/>
            </p:nvSpPr>
            <p:spPr>
              <a:xfrm>
                <a:off x="533437" y="5684910"/>
                <a:ext cx="247071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680"/>
                  </a:lnSpc>
                </a:pPr>
                <a:r>
                  <a:rPr lang="en-US" sz="2400" i="1" dirty="0"/>
                  <a:t>Must be freed by other flows</a:t>
                </a:r>
              </a:p>
            </p:txBody>
          </p:sp>
        </p:grp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BCD1DEF0-EAFA-7A4F-9465-775BA61F128D}"/>
                </a:ext>
              </a:extLst>
            </p:cNvPr>
            <p:cNvSpPr/>
            <p:nvPr/>
          </p:nvSpPr>
          <p:spPr>
            <a:xfrm>
              <a:off x="4659429" y="5629462"/>
              <a:ext cx="902300" cy="7349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1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615"/>
            <a:ext cx="9144000" cy="547392"/>
          </a:xfrm>
        </p:spPr>
        <p:txBody>
          <a:bodyPr/>
          <a:lstStyle/>
          <a:p>
            <a:r>
              <a:rPr lang="en-US" dirty="0"/>
              <a:t>Inferring the Scope of Detection States</a:t>
            </a:r>
          </a:p>
        </p:txBody>
      </p:sp>
      <p:pic>
        <p:nvPicPr>
          <p:cNvPr id="60" name="Picture 59" descr="Portscan - portscan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716" r="5201" b="4131"/>
          <a:stretch/>
        </p:blipFill>
        <p:spPr>
          <a:xfrm>
            <a:off x="325512" y="1307299"/>
            <a:ext cx="3891007" cy="524225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2312" y="885244"/>
            <a:ext cx="168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the </a:t>
            </a:r>
            <a:r>
              <a:rPr lang="en-US" sz="2200" b="1" u="sng" dirty="0">
                <a:solidFill>
                  <a:srgbClr val="0F63C2"/>
                </a:solidFill>
              </a:rPr>
              <a:t>CFG</a:t>
            </a:r>
            <a:r>
              <a:rPr lang="en-US" sz="2200" dirty="0">
                <a:solidFill>
                  <a:srgbClr val="0F63C2"/>
                </a:solidFill>
              </a:rPr>
              <a:t> of the detector</a:t>
            </a:r>
          </a:p>
        </p:txBody>
      </p:sp>
    </p:spTree>
    <p:extLst>
      <p:ext uri="{BB962C8B-B14F-4D97-AF65-F5344CB8AC3E}">
        <p14:creationId xmlns:p14="http://schemas.microsoft.com/office/powerpoint/2010/main" val="28796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ortscan - portscan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716" r="5201" b="4131"/>
          <a:stretch/>
        </p:blipFill>
        <p:spPr>
          <a:xfrm>
            <a:off x="325512" y="1307299"/>
            <a:ext cx="3891007" cy="524225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2312" y="885244"/>
            <a:ext cx="168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Compute the </a:t>
            </a: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CFG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of the detector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B904D6-31A2-A740-B761-28ADCB4785E4}"/>
              </a:ext>
            </a:extLst>
          </p:cNvPr>
          <p:cNvSpPr/>
          <p:nvPr/>
        </p:nvSpPr>
        <p:spPr>
          <a:xfrm>
            <a:off x="300093" y="5508171"/>
            <a:ext cx="2649936" cy="489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353FB7-D731-E142-A41E-0FAA4A12E5C4}"/>
              </a:ext>
            </a:extLst>
          </p:cNvPr>
          <p:cNvSpPr txBox="1"/>
          <p:nvPr/>
        </p:nvSpPr>
        <p:spPr>
          <a:xfrm>
            <a:off x="3460171" y="5419162"/>
            <a:ext cx="292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Flow record is freed here (Statement T)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B25FC5B-59C7-6F49-9B7C-9D31BF13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5"/>
            <a:ext cx="9144000" cy="547392"/>
          </a:xfrm>
        </p:spPr>
        <p:txBody>
          <a:bodyPr/>
          <a:lstStyle/>
          <a:p>
            <a:r>
              <a:rPr lang="en-US" dirty="0"/>
              <a:t>Inferring the Scope of Detection States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9377B7-4A36-DD48-8036-EED3447F98D1}"/>
              </a:ext>
            </a:extLst>
          </p:cNvPr>
          <p:cNvSpPr txBox="1"/>
          <p:nvPr/>
        </p:nvSpPr>
        <p:spPr>
          <a:xfrm>
            <a:off x="4396476" y="931460"/>
            <a:ext cx="257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</a:t>
            </a:r>
            <a:r>
              <a:rPr lang="en-US" sz="2200" b="1" u="sng" dirty="0">
                <a:solidFill>
                  <a:srgbClr val="0F63C2"/>
                </a:solidFill>
              </a:rPr>
              <a:t>dominator</a:t>
            </a:r>
            <a:r>
              <a:rPr lang="en-US" sz="2200" dirty="0">
                <a:solidFill>
                  <a:srgbClr val="0F63C2"/>
                </a:solidFill>
              </a:rPr>
              <a:t> of statement T</a:t>
            </a:r>
          </a:p>
        </p:txBody>
      </p:sp>
    </p:spTree>
    <p:extLst>
      <p:ext uri="{BB962C8B-B14F-4D97-AF65-F5344CB8AC3E}">
        <p14:creationId xmlns:p14="http://schemas.microsoft.com/office/powerpoint/2010/main" val="41590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/>
              <a:t>Traditional NIDSes</a:t>
            </a:r>
          </a:p>
        </p:txBody>
      </p:sp>
      <p:pic>
        <p:nvPicPr>
          <p:cNvPr id="6" name="Picture 5" descr="bro-ey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5" y="1620617"/>
            <a:ext cx="911605" cy="914309"/>
          </a:xfrm>
          <a:prstGeom prst="rect">
            <a:avLst/>
          </a:prstGeom>
        </p:spPr>
      </p:pic>
      <p:pic>
        <p:nvPicPr>
          <p:cNvPr id="7" name="Picture 6" descr="suric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4276"/>
            <a:ext cx="1361273" cy="1485900"/>
          </a:xfrm>
          <a:prstGeom prst="rect">
            <a:avLst/>
          </a:prstGeom>
        </p:spPr>
      </p:pic>
      <p:pic>
        <p:nvPicPr>
          <p:cNvPr id="8" name="Picture 7" descr="sn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4" b="18539"/>
          <a:stretch/>
        </p:blipFill>
        <p:spPr>
          <a:xfrm>
            <a:off x="205606" y="4816554"/>
            <a:ext cx="1724176" cy="12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ortscan - portscan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716" r="5201" b="4131"/>
          <a:stretch/>
        </p:blipFill>
        <p:spPr>
          <a:xfrm>
            <a:off x="325512" y="1307299"/>
            <a:ext cx="3891007" cy="524225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539621" y="1303992"/>
            <a:ext cx="2788282" cy="5210984"/>
            <a:chOff x="7510675" y="943721"/>
            <a:chExt cx="3245659" cy="5457305"/>
          </a:xfrm>
        </p:grpSpPr>
        <p:sp>
          <p:nvSpPr>
            <p:cNvPr id="3" name="Oval 2"/>
            <p:cNvSpPr/>
            <p:nvPr/>
          </p:nvSpPr>
          <p:spPr>
            <a:xfrm>
              <a:off x="9015596" y="943721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015596" y="1655363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65953" y="2147516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101056" y="2147516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10675" y="2882460"/>
              <a:ext cx="655278" cy="337876"/>
            </a:xfrm>
            <a:prstGeom prst="ellipse">
              <a:avLst/>
            </a:prstGeom>
            <a:solidFill>
              <a:srgbClr val="BCE59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343235" y="2882460"/>
              <a:ext cx="655278" cy="337876"/>
            </a:xfrm>
            <a:prstGeom prst="ellipse">
              <a:avLst/>
            </a:prstGeom>
            <a:solidFill>
              <a:srgbClr val="FFE9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101056" y="3727149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18353" y="4432028"/>
              <a:ext cx="655278" cy="337876"/>
            </a:xfrm>
            <a:prstGeom prst="ellipse">
              <a:avLst/>
            </a:prstGeom>
            <a:solidFill>
              <a:srgbClr val="FFE9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18353" y="5253414"/>
              <a:ext cx="655278" cy="337876"/>
            </a:xfrm>
            <a:prstGeom prst="ellipse">
              <a:avLst/>
            </a:prstGeom>
            <a:solidFill>
              <a:srgbClr val="FDABA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016525" y="6063150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4"/>
              <a:endCxn id="13" idx="0"/>
            </p:cNvCxnSpPr>
            <p:nvPr/>
          </p:nvCxnSpPr>
          <p:spPr>
            <a:xfrm>
              <a:off x="9343235" y="1281597"/>
              <a:ext cx="0" cy="37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  <a:endCxn id="15" idx="7"/>
            </p:cNvCxnSpPr>
            <p:nvPr/>
          </p:nvCxnSpPr>
          <p:spPr>
            <a:xfrm flipH="1">
              <a:off x="8725268" y="1943758"/>
              <a:ext cx="386291" cy="253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5"/>
              <a:endCxn id="18" idx="2"/>
            </p:cNvCxnSpPr>
            <p:nvPr/>
          </p:nvCxnSpPr>
          <p:spPr>
            <a:xfrm>
              <a:off x="9574911" y="1943758"/>
              <a:ext cx="526145" cy="37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3"/>
              <a:endCxn id="21" idx="0"/>
            </p:cNvCxnSpPr>
            <p:nvPr/>
          </p:nvCxnSpPr>
          <p:spPr>
            <a:xfrm flipH="1">
              <a:off x="9670874" y="2435911"/>
              <a:ext cx="526145" cy="44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8" idx="4"/>
              <a:endCxn id="22" idx="0"/>
            </p:cNvCxnSpPr>
            <p:nvPr/>
          </p:nvCxnSpPr>
          <p:spPr>
            <a:xfrm>
              <a:off x="10428695" y="2485392"/>
              <a:ext cx="0" cy="12417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4"/>
              <a:endCxn id="22" idx="1"/>
            </p:cNvCxnSpPr>
            <p:nvPr/>
          </p:nvCxnSpPr>
          <p:spPr>
            <a:xfrm>
              <a:off x="9670874" y="3220336"/>
              <a:ext cx="526145" cy="556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2" idx="3"/>
              <a:endCxn id="23" idx="7"/>
            </p:cNvCxnSpPr>
            <p:nvPr/>
          </p:nvCxnSpPr>
          <p:spPr>
            <a:xfrm flipH="1">
              <a:off x="8877668" y="4015544"/>
              <a:ext cx="1319351" cy="4659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2" idx="4"/>
              <a:endCxn id="25" idx="7"/>
            </p:cNvCxnSpPr>
            <p:nvPr/>
          </p:nvCxnSpPr>
          <p:spPr>
            <a:xfrm flipH="1">
              <a:off x="9575840" y="4065025"/>
              <a:ext cx="852855" cy="20476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3"/>
              <a:endCxn id="20" idx="0"/>
            </p:cNvCxnSpPr>
            <p:nvPr/>
          </p:nvCxnSpPr>
          <p:spPr>
            <a:xfrm flipH="1">
              <a:off x="7838314" y="2435911"/>
              <a:ext cx="423602" cy="44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0" idx="4"/>
              <a:endCxn id="23" idx="1"/>
            </p:cNvCxnSpPr>
            <p:nvPr/>
          </p:nvCxnSpPr>
          <p:spPr>
            <a:xfrm>
              <a:off x="7838314" y="3220336"/>
              <a:ext cx="576002" cy="12611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3" idx="4"/>
              <a:endCxn id="24" idx="0"/>
            </p:cNvCxnSpPr>
            <p:nvPr/>
          </p:nvCxnSpPr>
          <p:spPr>
            <a:xfrm>
              <a:off x="8645992" y="4769904"/>
              <a:ext cx="0" cy="483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4" idx="4"/>
              <a:endCxn id="25" idx="1"/>
            </p:cNvCxnSpPr>
            <p:nvPr/>
          </p:nvCxnSpPr>
          <p:spPr>
            <a:xfrm>
              <a:off x="8645992" y="5591290"/>
              <a:ext cx="466496" cy="5213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25" idx="6"/>
              <a:endCxn id="3" idx="6"/>
            </p:cNvCxnSpPr>
            <p:nvPr/>
          </p:nvCxnSpPr>
          <p:spPr>
            <a:xfrm flipH="1" flipV="1">
              <a:off x="9670874" y="1112659"/>
              <a:ext cx="929" cy="5119429"/>
            </a:xfrm>
            <a:prstGeom prst="curvedConnector3">
              <a:avLst>
                <a:gd name="adj1" fmla="val -17042701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292312" y="885244"/>
            <a:ext cx="168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the </a:t>
            </a:r>
            <a:r>
              <a:rPr lang="en-US" sz="2200" b="1" u="sng" dirty="0">
                <a:solidFill>
                  <a:srgbClr val="0F63C2"/>
                </a:solidFill>
              </a:rPr>
              <a:t>CFG</a:t>
            </a:r>
            <a:r>
              <a:rPr lang="en-US" sz="2200" dirty="0">
                <a:solidFill>
                  <a:srgbClr val="0F63C2"/>
                </a:solidFill>
              </a:rPr>
              <a:t> of the detector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6217" y="5365032"/>
            <a:ext cx="1607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Statement 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5758" y="873105"/>
            <a:ext cx="1485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Entry point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96829D-7C50-7444-A0DF-7EB4FFD25B67}"/>
              </a:ext>
            </a:extLst>
          </p:cNvPr>
          <p:cNvGrpSpPr/>
          <p:nvPr/>
        </p:nvGrpSpPr>
        <p:grpSpPr>
          <a:xfrm>
            <a:off x="4240068" y="4459667"/>
            <a:ext cx="2625713" cy="658866"/>
            <a:chOff x="4240068" y="4459667"/>
            <a:chExt cx="2625713" cy="658866"/>
          </a:xfrm>
        </p:grpSpPr>
        <p:sp>
          <p:nvSpPr>
            <p:cNvPr id="4" name="Rectangle 3"/>
            <p:cNvSpPr/>
            <p:nvPr/>
          </p:nvSpPr>
          <p:spPr>
            <a:xfrm>
              <a:off x="6179981" y="4459667"/>
              <a:ext cx="685800" cy="6588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40068" y="4617321"/>
              <a:ext cx="20259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Dominator of T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D5DA6E3-2B17-9543-8209-7D3C9DD8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5"/>
            <a:ext cx="9144000" cy="547392"/>
          </a:xfrm>
        </p:spPr>
        <p:txBody>
          <a:bodyPr/>
          <a:lstStyle/>
          <a:p>
            <a:r>
              <a:rPr lang="en-US" dirty="0"/>
              <a:t>Inferring the Scope of Detection States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E2F14A-28F3-A64C-AA72-8A99219E173E}"/>
              </a:ext>
            </a:extLst>
          </p:cNvPr>
          <p:cNvSpPr txBox="1"/>
          <p:nvPr/>
        </p:nvSpPr>
        <p:spPr>
          <a:xfrm>
            <a:off x="4396476" y="931460"/>
            <a:ext cx="257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</a:t>
            </a:r>
            <a:r>
              <a:rPr lang="en-US" sz="2200" b="1" u="sng" dirty="0">
                <a:solidFill>
                  <a:srgbClr val="0F63C2"/>
                </a:solidFill>
              </a:rPr>
              <a:t>dominator</a:t>
            </a:r>
            <a:r>
              <a:rPr lang="en-US" sz="2200" dirty="0">
                <a:solidFill>
                  <a:srgbClr val="0F63C2"/>
                </a:solidFill>
              </a:rPr>
              <a:t> of statement 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2424E3-412B-5443-B9A8-AE809CD67692}"/>
              </a:ext>
            </a:extLst>
          </p:cNvPr>
          <p:cNvGrpSpPr/>
          <p:nvPr/>
        </p:nvGrpSpPr>
        <p:grpSpPr>
          <a:xfrm>
            <a:off x="5826153" y="1626617"/>
            <a:ext cx="2220282" cy="3824075"/>
            <a:chOff x="5826153" y="1626617"/>
            <a:chExt cx="2220282" cy="3824075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7CD36BA-F00A-AA41-A37C-E9A7D504C0E6}"/>
                </a:ext>
              </a:extLst>
            </p:cNvPr>
            <p:cNvCxnSpPr/>
            <p:nvPr/>
          </p:nvCxnSpPr>
          <p:spPr>
            <a:xfrm>
              <a:off x="7113937" y="1626617"/>
              <a:ext cx="0" cy="356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88921D-CE02-494D-BAC2-C122E6A51481}"/>
                </a:ext>
              </a:extLst>
            </p:cNvPr>
            <p:cNvCxnSpPr/>
            <p:nvPr/>
          </p:nvCxnSpPr>
          <p:spPr>
            <a:xfrm>
              <a:off x="7320203" y="2255381"/>
              <a:ext cx="452001" cy="3558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243394D-3DD1-DB44-B3C8-BFD81DFAED11}"/>
                </a:ext>
              </a:extLst>
            </p:cNvPr>
            <p:cNvCxnSpPr/>
            <p:nvPr/>
          </p:nvCxnSpPr>
          <p:spPr>
            <a:xfrm flipH="1">
              <a:off x="7395007" y="2733850"/>
              <a:ext cx="452001" cy="4263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16B949A-8AD4-1348-93A5-625C2802F36A}"/>
                </a:ext>
              </a:extLst>
            </p:cNvPr>
            <p:cNvCxnSpPr/>
            <p:nvPr/>
          </p:nvCxnSpPr>
          <p:spPr>
            <a:xfrm>
              <a:off x="8046435" y="2766091"/>
              <a:ext cx="0" cy="11857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5D1C71B-490B-F747-AE66-837C60199412}"/>
                </a:ext>
              </a:extLst>
            </p:cNvPr>
            <p:cNvCxnSpPr/>
            <p:nvPr/>
          </p:nvCxnSpPr>
          <p:spPr>
            <a:xfrm>
              <a:off x="7399328" y="3483365"/>
              <a:ext cx="452001" cy="5311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CFFCEA5-8805-B44D-97FD-A4C5BF14F6CA}"/>
                </a:ext>
              </a:extLst>
            </p:cNvPr>
            <p:cNvCxnSpPr/>
            <p:nvPr/>
          </p:nvCxnSpPr>
          <p:spPr>
            <a:xfrm flipH="1">
              <a:off x="6704773" y="4232964"/>
              <a:ext cx="1133429" cy="444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45869CF-F659-4940-AC50-19A564B5F019}"/>
                </a:ext>
              </a:extLst>
            </p:cNvPr>
            <p:cNvCxnSpPr/>
            <p:nvPr/>
          </p:nvCxnSpPr>
          <p:spPr>
            <a:xfrm flipH="1">
              <a:off x="6566472" y="2263092"/>
              <a:ext cx="331855" cy="2418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FB6000-313D-CF4A-9685-38AA2F1014AC}"/>
                </a:ext>
              </a:extLst>
            </p:cNvPr>
            <p:cNvCxnSpPr/>
            <p:nvPr/>
          </p:nvCxnSpPr>
          <p:spPr>
            <a:xfrm flipH="1">
              <a:off x="5826153" y="2745936"/>
              <a:ext cx="363908" cy="4263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ACB55BD-1BE4-7247-B675-87A9B4D971A9}"/>
                </a:ext>
              </a:extLst>
            </p:cNvPr>
            <p:cNvCxnSpPr/>
            <p:nvPr/>
          </p:nvCxnSpPr>
          <p:spPr>
            <a:xfrm>
              <a:off x="5826153" y="3483365"/>
              <a:ext cx="494832" cy="12042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35E20B7-EC80-B149-B8E8-D4B1E2B05F7F}"/>
                </a:ext>
              </a:extLst>
            </p:cNvPr>
            <p:cNvCxnSpPr/>
            <p:nvPr/>
          </p:nvCxnSpPr>
          <p:spPr>
            <a:xfrm>
              <a:off x="6522881" y="4989006"/>
              <a:ext cx="0" cy="4616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ortscan - portscan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716" r="5201" b="4131"/>
          <a:stretch/>
        </p:blipFill>
        <p:spPr>
          <a:xfrm>
            <a:off x="325512" y="1307299"/>
            <a:ext cx="3891007" cy="524225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539621" y="1303992"/>
            <a:ext cx="2788282" cy="5210984"/>
            <a:chOff x="7510675" y="943721"/>
            <a:chExt cx="3245659" cy="5457305"/>
          </a:xfrm>
        </p:grpSpPr>
        <p:sp>
          <p:nvSpPr>
            <p:cNvPr id="3" name="Oval 2"/>
            <p:cNvSpPr/>
            <p:nvPr/>
          </p:nvSpPr>
          <p:spPr>
            <a:xfrm>
              <a:off x="9015596" y="943721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015596" y="1655363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65953" y="2147516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101056" y="2147516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10675" y="2882460"/>
              <a:ext cx="655278" cy="337876"/>
            </a:xfrm>
            <a:prstGeom prst="ellipse">
              <a:avLst/>
            </a:prstGeom>
            <a:solidFill>
              <a:srgbClr val="BCE59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343235" y="2882460"/>
              <a:ext cx="655278" cy="337876"/>
            </a:xfrm>
            <a:prstGeom prst="ellipse">
              <a:avLst/>
            </a:prstGeom>
            <a:solidFill>
              <a:srgbClr val="FFE9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101056" y="3727149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18353" y="4432028"/>
              <a:ext cx="655278" cy="337876"/>
            </a:xfrm>
            <a:prstGeom prst="ellipse">
              <a:avLst/>
            </a:prstGeom>
            <a:solidFill>
              <a:srgbClr val="FFE9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18353" y="5253414"/>
              <a:ext cx="655278" cy="337876"/>
            </a:xfrm>
            <a:prstGeom prst="ellipse">
              <a:avLst/>
            </a:prstGeom>
            <a:solidFill>
              <a:srgbClr val="FDABA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016525" y="6063150"/>
              <a:ext cx="655278" cy="337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4"/>
              <a:endCxn id="13" idx="0"/>
            </p:cNvCxnSpPr>
            <p:nvPr/>
          </p:nvCxnSpPr>
          <p:spPr>
            <a:xfrm>
              <a:off x="9343235" y="1281597"/>
              <a:ext cx="0" cy="37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  <a:endCxn id="15" idx="7"/>
            </p:cNvCxnSpPr>
            <p:nvPr/>
          </p:nvCxnSpPr>
          <p:spPr>
            <a:xfrm flipH="1">
              <a:off x="8725268" y="1943758"/>
              <a:ext cx="386291" cy="253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5"/>
              <a:endCxn id="18" idx="2"/>
            </p:cNvCxnSpPr>
            <p:nvPr/>
          </p:nvCxnSpPr>
          <p:spPr>
            <a:xfrm>
              <a:off x="9574911" y="1943758"/>
              <a:ext cx="526145" cy="37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3"/>
              <a:endCxn id="21" idx="0"/>
            </p:cNvCxnSpPr>
            <p:nvPr/>
          </p:nvCxnSpPr>
          <p:spPr>
            <a:xfrm flipH="1">
              <a:off x="9670874" y="2435911"/>
              <a:ext cx="526145" cy="44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8" idx="4"/>
              <a:endCxn id="22" idx="0"/>
            </p:cNvCxnSpPr>
            <p:nvPr/>
          </p:nvCxnSpPr>
          <p:spPr>
            <a:xfrm>
              <a:off x="10428695" y="2485392"/>
              <a:ext cx="0" cy="12417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4"/>
              <a:endCxn id="22" idx="1"/>
            </p:cNvCxnSpPr>
            <p:nvPr/>
          </p:nvCxnSpPr>
          <p:spPr>
            <a:xfrm>
              <a:off x="9670874" y="3220336"/>
              <a:ext cx="526145" cy="556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2" idx="3"/>
              <a:endCxn id="23" idx="7"/>
            </p:cNvCxnSpPr>
            <p:nvPr/>
          </p:nvCxnSpPr>
          <p:spPr>
            <a:xfrm flipH="1">
              <a:off x="8877668" y="4015544"/>
              <a:ext cx="1319351" cy="4659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2" idx="4"/>
              <a:endCxn id="25" idx="7"/>
            </p:cNvCxnSpPr>
            <p:nvPr/>
          </p:nvCxnSpPr>
          <p:spPr>
            <a:xfrm flipH="1">
              <a:off x="9575840" y="4065025"/>
              <a:ext cx="852855" cy="20476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3"/>
              <a:endCxn id="20" idx="0"/>
            </p:cNvCxnSpPr>
            <p:nvPr/>
          </p:nvCxnSpPr>
          <p:spPr>
            <a:xfrm flipH="1">
              <a:off x="7838314" y="2435911"/>
              <a:ext cx="423602" cy="44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0" idx="4"/>
              <a:endCxn id="23" idx="1"/>
            </p:cNvCxnSpPr>
            <p:nvPr/>
          </p:nvCxnSpPr>
          <p:spPr>
            <a:xfrm>
              <a:off x="7838314" y="3220336"/>
              <a:ext cx="576002" cy="12611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3" idx="4"/>
              <a:endCxn id="24" idx="0"/>
            </p:cNvCxnSpPr>
            <p:nvPr/>
          </p:nvCxnSpPr>
          <p:spPr>
            <a:xfrm>
              <a:off x="8645992" y="4769904"/>
              <a:ext cx="0" cy="483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4" idx="4"/>
              <a:endCxn id="25" idx="1"/>
            </p:cNvCxnSpPr>
            <p:nvPr/>
          </p:nvCxnSpPr>
          <p:spPr>
            <a:xfrm>
              <a:off x="8645992" y="5591290"/>
              <a:ext cx="466496" cy="5213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25" idx="6"/>
              <a:endCxn id="3" idx="6"/>
            </p:cNvCxnSpPr>
            <p:nvPr/>
          </p:nvCxnSpPr>
          <p:spPr>
            <a:xfrm flipH="1" flipV="1">
              <a:off x="9670874" y="1112659"/>
              <a:ext cx="929" cy="5119429"/>
            </a:xfrm>
            <a:prstGeom prst="curvedConnector3">
              <a:avLst>
                <a:gd name="adj1" fmla="val -17042701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292312" y="885244"/>
            <a:ext cx="168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the </a:t>
            </a:r>
            <a:r>
              <a:rPr lang="en-US" sz="2200" b="1" u="sng" dirty="0">
                <a:solidFill>
                  <a:srgbClr val="0F63C2"/>
                </a:solidFill>
              </a:rPr>
              <a:t>CFG</a:t>
            </a:r>
            <a:r>
              <a:rPr lang="en-US" sz="2200" dirty="0">
                <a:solidFill>
                  <a:srgbClr val="0F63C2"/>
                </a:solidFill>
              </a:rPr>
              <a:t> of the detector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96476" y="931460"/>
            <a:ext cx="257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63C2"/>
                </a:solidFill>
              </a:rPr>
              <a:t>Compute </a:t>
            </a:r>
            <a:r>
              <a:rPr lang="en-US" sz="2200" b="1" u="sng" dirty="0">
                <a:solidFill>
                  <a:srgbClr val="0F63C2"/>
                </a:solidFill>
              </a:rPr>
              <a:t>dominator</a:t>
            </a:r>
            <a:r>
              <a:rPr lang="en-US" sz="2200" dirty="0">
                <a:solidFill>
                  <a:srgbClr val="0F63C2"/>
                </a:solidFill>
              </a:rPr>
              <a:t> of statement 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9981" y="4459667"/>
            <a:ext cx="685800" cy="658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65398" y="5810456"/>
            <a:ext cx="194341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Per-flow </a:t>
            </a:r>
          </a:p>
          <a:p>
            <a:pPr>
              <a:lnSpc>
                <a:spcPts val="248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detection state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970" y="4335499"/>
            <a:ext cx="141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40"/>
              </a:lnSpc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Multi-flow </a:t>
            </a:r>
          </a:p>
          <a:p>
            <a:pPr>
              <a:lnSpc>
                <a:spcPts val="2440"/>
              </a:lnSpc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detection state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087399" y="3846120"/>
            <a:ext cx="1176645" cy="196433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2916575" y="5227106"/>
            <a:ext cx="1347469" cy="577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36" idx="0"/>
          </p:cNvCxnSpPr>
          <p:nvPr/>
        </p:nvCxnSpPr>
        <p:spPr>
          <a:xfrm flipV="1">
            <a:off x="792079" y="3499933"/>
            <a:ext cx="0" cy="8355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96217" y="5365032"/>
            <a:ext cx="1607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Statement 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5758" y="873105"/>
            <a:ext cx="1485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Entry point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0068" y="4617321"/>
            <a:ext cx="2025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Dominator of 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5918B61-23E5-4D4C-B6F7-422CBE37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5"/>
            <a:ext cx="9144000" cy="547392"/>
          </a:xfrm>
        </p:spPr>
        <p:txBody>
          <a:bodyPr/>
          <a:lstStyle/>
          <a:p>
            <a:r>
              <a:rPr lang="en-US" dirty="0"/>
              <a:t>Inferring the Scope of Detection States</a:t>
            </a:r>
          </a:p>
        </p:txBody>
      </p:sp>
    </p:spTree>
    <p:extLst>
      <p:ext uri="{BB962C8B-B14F-4D97-AF65-F5344CB8AC3E}">
        <p14:creationId xmlns:p14="http://schemas.microsoft.com/office/powerpoint/2010/main" val="100338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5932"/>
          </a:xfrm>
        </p:spPr>
        <p:txBody>
          <a:bodyPr/>
          <a:lstStyle/>
          <a:p>
            <a:r>
              <a:rPr lang="en-US" dirty="0"/>
              <a:t>Logic Structure of NIDSes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208" y="2015064"/>
            <a:ext cx="2107719" cy="258515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5" name="Group 4"/>
          <p:cNvGrpSpPr/>
          <p:nvPr/>
        </p:nvGrpSpPr>
        <p:grpSpPr>
          <a:xfrm>
            <a:off x="1704207" y="3739444"/>
            <a:ext cx="2107720" cy="860778"/>
            <a:chOff x="3996265" y="5397500"/>
            <a:chExt cx="2170290" cy="860778"/>
          </a:xfrm>
        </p:grpSpPr>
        <p:sp>
          <p:nvSpPr>
            <p:cNvPr id="9" name="Rectangle 8"/>
            <p:cNvSpPr/>
            <p:nvPr/>
          </p:nvSpPr>
          <p:spPr>
            <a:xfrm>
              <a:off x="3996266" y="5397500"/>
              <a:ext cx="2170289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6265" y="5426592"/>
              <a:ext cx="2170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Network </a:t>
              </a:r>
            </a:p>
            <a:p>
              <a:pPr algn="ctr"/>
              <a:r>
                <a:rPr lang="en-US" sz="2200" dirty="0"/>
                <a:t>Protocol Stack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4206" y="2879999"/>
            <a:ext cx="2112076" cy="860778"/>
            <a:chOff x="3996261" y="5401656"/>
            <a:chExt cx="2174771" cy="860778"/>
          </a:xfrm>
        </p:grpSpPr>
        <p:sp>
          <p:nvSpPr>
            <p:cNvPr id="16" name="Rectangle 15"/>
            <p:cNvSpPr/>
            <p:nvPr/>
          </p:nvSpPr>
          <p:spPr>
            <a:xfrm>
              <a:off x="3996261" y="5401656"/>
              <a:ext cx="2174770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0745" y="5455684"/>
              <a:ext cx="2170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Application Protocol Parsers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1684" y="2015065"/>
            <a:ext cx="2370841" cy="860778"/>
            <a:chOff x="3852334" y="5397500"/>
            <a:chExt cx="2441222" cy="860778"/>
          </a:xfrm>
        </p:grpSpPr>
        <p:sp>
          <p:nvSpPr>
            <p:cNvPr id="19" name="Rectangle 18"/>
            <p:cNvSpPr/>
            <p:nvPr/>
          </p:nvSpPr>
          <p:spPr>
            <a:xfrm>
              <a:off x="3996266" y="5397500"/>
              <a:ext cx="2170289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2334" y="5628332"/>
              <a:ext cx="24412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Detection Logics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503" y="4754109"/>
            <a:ext cx="40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Monolithic NIDS</a:t>
            </a:r>
          </a:p>
        </p:txBody>
      </p:sp>
      <p:cxnSp>
        <p:nvCxnSpPr>
          <p:cNvPr id="21" name="Straight Arrow Connector 20"/>
          <p:cNvCxnSpPr>
            <a:cxnSpLocks/>
            <a:endCxn id="9" idx="1"/>
          </p:cNvCxnSpPr>
          <p:nvPr/>
        </p:nvCxnSpPr>
        <p:spPr>
          <a:xfrm flipV="1">
            <a:off x="699686" y="4169833"/>
            <a:ext cx="1004522" cy="7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222" y="3291341"/>
            <a:ext cx="1425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Network Traffic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9018E356-E2F6-AD4B-BF82-2BB30A2CD0BF}"/>
              </a:ext>
            </a:extLst>
          </p:cNvPr>
          <p:cNvSpPr/>
          <p:nvPr/>
        </p:nvSpPr>
        <p:spPr>
          <a:xfrm>
            <a:off x="4138862" y="3821917"/>
            <a:ext cx="4078705" cy="716060"/>
          </a:xfrm>
          <a:prstGeom prst="leftArrow">
            <a:avLst>
              <a:gd name="adj1" fmla="val 70163"/>
              <a:gd name="adj2" fmla="val 118890"/>
            </a:avLst>
          </a:prstGeom>
          <a:solidFill>
            <a:srgbClr val="FDE7D8"/>
          </a:solidFill>
          <a:ln>
            <a:solidFill>
              <a:srgbClr val="F2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Network layer processing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E2D2F25B-2D54-E840-80B4-DDFB73C01092}"/>
              </a:ext>
            </a:extLst>
          </p:cNvPr>
          <p:cNvSpPr/>
          <p:nvPr/>
        </p:nvSpPr>
        <p:spPr>
          <a:xfrm>
            <a:off x="4138861" y="2939865"/>
            <a:ext cx="4078705" cy="716060"/>
          </a:xfrm>
          <a:prstGeom prst="leftArrow">
            <a:avLst>
              <a:gd name="adj1" fmla="val 70163"/>
              <a:gd name="adj2" fmla="val 118890"/>
            </a:avLst>
          </a:prstGeom>
          <a:solidFill>
            <a:srgbClr val="DAE3F4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Payload parsing</a:t>
            </a:r>
          </a:p>
        </p:txBody>
      </p:sp>
      <p:sp>
        <p:nvSpPr>
          <p:cNvPr id="28" name="Left Arrow 27">
            <a:extLst>
              <a:ext uri="{FF2B5EF4-FFF2-40B4-BE49-F238E27FC236}">
                <a16:creationId xmlns:a16="http://schemas.microsoft.com/office/drawing/2014/main" id="{FE1578C9-7564-4B4A-AC8C-86E8F37BDFDC}"/>
              </a:ext>
            </a:extLst>
          </p:cNvPr>
          <p:cNvSpPr/>
          <p:nvPr/>
        </p:nvSpPr>
        <p:spPr>
          <a:xfrm>
            <a:off x="4138861" y="2015064"/>
            <a:ext cx="4078705" cy="716060"/>
          </a:xfrm>
          <a:prstGeom prst="leftArrow">
            <a:avLst>
              <a:gd name="adj1" fmla="val 70163"/>
              <a:gd name="adj2" fmla="val 118890"/>
            </a:avLst>
          </a:prstGeom>
          <a:solidFill>
            <a:srgbClr val="C5E0B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Various detection tasks</a:t>
            </a:r>
          </a:p>
        </p:txBody>
      </p:sp>
    </p:spTree>
    <p:extLst>
      <p:ext uri="{BB962C8B-B14F-4D97-AF65-F5344CB8AC3E}">
        <p14:creationId xmlns:p14="http://schemas.microsoft.com/office/powerpoint/2010/main" val="3306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5932"/>
          </a:xfrm>
        </p:spPr>
        <p:txBody>
          <a:bodyPr/>
          <a:lstStyle/>
          <a:p>
            <a:r>
              <a:rPr lang="en-US" dirty="0"/>
              <a:t>Types of Detection Logics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402010" y="2015064"/>
            <a:ext cx="4741990" cy="296300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Only inspect header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Not rely on APPs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F63C2"/>
                </a:solidFill>
              </a:rPr>
              <a:t>Inspect header &amp; payload</a:t>
            </a:r>
          </a:p>
          <a:p>
            <a:r>
              <a:rPr lang="en-US" sz="2800" dirty="0">
                <a:solidFill>
                  <a:srgbClr val="0F63C2"/>
                </a:solidFill>
              </a:rPr>
              <a:t>Need APPs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208" y="2015064"/>
            <a:ext cx="2107719" cy="258515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5" name="Group 4"/>
          <p:cNvGrpSpPr/>
          <p:nvPr/>
        </p:nvGrpSpPr>
        <p:grpSpPr>
          <a:xfrm>
            <a:off x="1704208" y="3739444"/>
            <a:ext cx="2107719" cy="860778"/>
            <a:chOff x="3996266" y="5397500"/>
            <a:chExt cx="2170289" cy="860778"/>
          </a:xfrm>
        </p:grpSpPr>
        <p:sp>
          <p:nvSpPr>
            <p:cNvPr id="9" name="Rectangle 8"/>
            <p:cNvSpPr/>
            <p:nvPr/>
          </p:nvSpPr>
          <p:spPr>
            <a:xfrm>
              <a:off x="3996266" y="5397500"/>
              <a:ext cx="2170289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6266" y="5426592"/>
              <a:ext cx="2170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Network </a:t>
              </a:r>
            </a:p>
            <a:p>
              <a:pPr algn="ctr"/>
              <a:r>
                <a:rPr lang="en-US" sz="2200" dirty="0"/>
                <a:t>Protocol Stack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4206" y="2879999"/>
            <a:ext cx="2112076" cy="860778"/>
            <a:chOff x="3996261" y="5401656"/>
            <a:chExt cx="2174771" cy="860778"/>
          </a:xfrm>
        </p:grpSpPr>
        <p:sp>
          <p:nvSpPr>
            <p:cNvPr id="16" name="Rectangle 15"/>
            <p:cNvSpPr/>
            <p:nvPr/>
          </p:nvSpPr>
          <p:spPr>
            <a:xfrm>
              <a:off x="3996261" y="5401656"/>
              <a:ext cx="2174770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0745" y="5455684"/>
              <a:ext cx="2170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Application Protocol Parsers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1684" y="2015065"/>
            <a:ext cx="2370841" cy="860778"/>
            <a:chOff x="3852334" y="5397500"/>
            <a:chExt cx="2441222" cy="860778"/>
          </a:xfrm>
        </p:grpSpPr>
        <p:sp>
          <p:nvSpPr>
            <p:cNvPr id="19" name="Rectangle 18"/>
            <p:cNvSpPr/>
            <p:nvPr/>
          </p:nvSpPr>
          <p:spPr>
            <a:xfrm>
              <a:off x="3996266" y="5397500"/>
              <a:ext cx="2170289" cy="860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2334" y="5628332"/>
              <a:ext cx="24412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Detection Logics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503" y="4754109"/>
            <a:ext cx="40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Monolithic NIDS</a:t>
            </a:r>
          </a:p>
        </p:txBody>
      </p: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699686" y="4169833"/>
            <a:ext cx="1004522" cy="7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222" y="3291341"/>
            <a:ext cx="1425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Network Traffic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88F707-4390-954D-B330-13F044C53E3D}"/>
              </a:ext>
            </a:extLst>
          </p:cNvPr>
          <p:cNvGrpSpPr/>
          <p:nvPr/>
        </p:nvGrpSpPr>
        <p:grpSpPr>
          <a:xfrm>
            <a:off x="1701466" y="2015064"/>
            <a:ext cx="1045639" cy="860778"/>
            <a:chOff x="1701466" y="2015064"/>
            <a:chExt cx="1045639" cy="860778"/>
          </a:xfrm>
        </p:grpSpPr>
        <p:sp>
          <p:nvSpPr>
            <p:cNvPr id="24" name="Rectangle 23"/>
            <p:cNvSpPr/>
            <p:nvPr/>
          </p:nvSpPr>
          <p:spPr>
            <a:xfrm>
              <a:off x="1701466" y="2015064"/>
              <a:ext cx="1045637" cy="860778"/>
            </a:xfrm>
            <a:prstGeom prst="rect">
              <a:avLst/>
            </a:prstGeom>
            <a:solidFill>
              <a:srgbClr val="FDABA2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01466" y="2245898"/>
              <a:ext cx="1045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Type-I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2D211D-7F50-9046-B3DC-47C6D1245904}"/>
              </a:ext>
            </a:extLst>
          </p:cNvPr>
          <p:cNvGrpSpPr/>
          <p:nvPr/>
        </p:nvGrpSpPr>
        <p:grpSpPr>
          <a:xfrm>
            <a:off x="2747105" y="2015065"/>
            <a:ext cx="1064820" cy="860778"/>
            <a:chOff x="2747105" y="2015065"/>
            <a:chExt cx="1064820" cy="8607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C15728-DE3A-FD42-A058-5FE5615A0365}"/>
                </a:ext>
              </a:extLst>
            </p:cNvPr>
            <p:cNvSpPr/>
            <p:nvPr/>
          </p:nvSpPr>
          <p:spPr>
            <a:xfrm>
              <a:off x="2747105" y="2015065"/>
              <a:ext cx="1064820" cy="860778"/>
            </a:xfrm>
            <a:prstGeom prst="rect">
              <a:avLst/>
            </a:prstGeom>
            <a:solidFill>
              <a:srgbClr val="A4CCEB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955269-EE27-E24F-9C6C-CCA2AFAE73B0}"/>
                </a:ext>
              </a:extLst>
            </p:cNvPr>
            <p:cNvSpPr txBox="1"/>
            <p:nvPr/>
          </p:nvSpPr>
          <p:spPr>
            <a:xfrm>
              <a:off x="2766286" y="2213719"/>
              <a:ext cx="1045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Type-II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4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323"/>
            <a:ext cx="9144000" cy="715962"/>
          </a:xfrm>
        </p:spPr>
        <p:txBody>
          <a:bodyPr/>
          <a:lstStyle/>
          <a:p>
            <a:r>
              <a:rPr lang="en-US" dirty="0"/>
              <a:t>Decomposing NIDSes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9F12D0-0280-834E-A74D-57E6C8B7D386}"/>
              </a:ext>
            </a:extLst>
          </p:cNvPr>
          <p:cNvGrpSpPr/>
          <p:nvPr/>
        </p:nvGrpSpPr>
        <p:grpSpPr>
          <a:xfrm>
            <a:off x="2506133" y="4650535"/>
            <a:ext cx="4497248" cy="69945"/>
            <a:chOff x="2506133" y="4650535"/>
            <a:chExt cx="4497248" cy="69945"/>
          </a:xfrm>
        </p:grpSpPr>
        <p:cxnSp>
          <p:nvCxnSpPr>
            <p:cNvPr id="45" name="Straight Arrow Connector 44"/>
            <p:cNvCxnSpPr>
              <a:stCxn id="38" idx="3"/>
              <a:endCxn id="41" idx="1"/>
            </p:cNvCxnSpPr>
            <p:nvPr/>
          </p:nvCxnSpPr>
          <p:spPr>
            <a:xfrm>
              <a:off x="4698356" y="4650535"/>
              <a:ext cx="285725" cy="5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3"/>
              <a:endCxn id="43" idx="1"/>
            </p:cNvCxnSpPr>
            <p:nvPr/>
          </p:nvCxnSpPr>
          <p:spPr>
            <a:xfrm flipV="1">
              <a:off x="6727181" y="4718437"/>
              <a:ext cx="276200" cy="20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endCxn id="38" idx="1"/>
            </p:cNvCxnSpPr>
            <p:nvPr/>
          </p:nvCxnSpPr>
          <p:spPr>
            <a:xfrm>
              <a:off x="2506133" y="4650535"/>
              <a:ext cx="4491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41B1E-6213-A848-95FF-650B2B36A930}"/>
              </a:ext>
            </a:extLst>
          </p:cNvPr>
          <p:cNvGrpSpPr/>
          <p:nvPr/>
        </p:nvGrpSpPr>
        <p:grpSpPr>
          <a:xfrm>
            <a:off x="2787967" y="3423819"/>
            <a:ext cx="2053251" cy="2777793"/>
            <a:chOff x="2787967" y="3423819"/>
            <a:chExt cx="2053251" cy="2777793"/>
          </a:xfrm>
        </p:grpSpPr>
        <p:grpSp>
          <p:nvGrpSpPr>
            <p:cNvPr id="11" name="Group 10"/>
            <p:cNvGrpSpPr/>
            <p:nvPr/>
          </p:nvGrpSpPr>
          <p:grpSpPr>
            <a:xfrm>
              <a:off x="2904456" y="3423819"/>
              <a:ext cx="1887077" cy="860778"/>
              <a:chOff x="5088467" y="4829157"/>
              <a:chExt cx="2516102" cy="86077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156200" y="4829157"/>
                <a:ext cx="2324133" cy="860778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88467" y="4866476"/>
                <a:ext cx="25161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Type-I </a:t>
                </a:r>
              </a:p>
              <a:p>
                <a:pPr algn="ctr"/>
                <a:r>
                  <a:rPr lang="en-US" sz="2000" dirty="0"/>
                  <a:t>Detection Logics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955256" y="4284345"/>
              <a:ext cx="1743100" cy="860778"/>
              <a:chOff x="4038600" y="3962548"/>
              <a:chExt cx="2324133" cy="86077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038600" y="3962548"/>
                <a:ext cx="2324133" cy="8607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38600" y="3974795"/>
                <a:ext cx="23241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Network </a:t>
                </a:r>
              </a:p>
              <a:p>
                <a:pPr algn="ctr"/>
                <a:r>
                  <a:rPr lang="en-US" sz="2000" dirty="0"/>
                  <a:t>Protocol Stack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787967" y="5262893"/>
              <a:ext cx="205325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/>
                <a:t>Header-based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/>
                <a:t>Detection 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/>
                <a:t>Microservice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DCBAD-1696-1C43-BDC6-4C3179729D06}"/>
              </a:ext>
            </a:extLst>
          </p:cNvPr>
          <p:cNvGrpSpPr/>
          <p:nvPr/>
        </p:nvGrpSpPr>
        <p:grpSpPr>
          <a:xfrm>
            <a:off x="4890906" y="3414423"/>
            <a:ext cx="1937876" cy="2511471"/>
            <a:chOff x="4890906" y="3414423"/>
            <a:chExt cx="1937876" cy="2511471"/>
          </a:xfrm>
        </p:grpSpPr>
        <p:grpSp>
          <p:nvGrpSpPr>
            <p:cNvPr id="7" name="Group 6"/>
            <p:cNvGrpSpPr/>
            <p:nvPr/>
          </p:nvGrpSpPr>
          <p:grpSpPr>
            <a:xfrm>
              <a:off x="4890906" y="3414423"/>
              <a:ext cx="1937876" cy="860778"/>
              <a:chOff x="5031966" y="3061100"/>
              <a:chExt cx="2583834" cy="86077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156200" y="3061100"/>
                <a:ext cx="2324133" cy="860778"/>
              </a:xfrm>
              <a:prstGeom prst="rect">
                <a:avLst/>
              </a:prstGeom>
              <a:solidFill>
                <a:srgbClr val="BCE59C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1966" y="3124600"/>
                <a:ext cx="25838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Application Protocol Parsers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984081" y="4290091"/>
              <a:ext cx="1743100" cy="860778"/>
              <a:chOff x="4038600" y="3962548"/>
              <a:chExt cx="2324133" cy="86077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038600" y="3962548"/>
                <a:ext cx="2324133" cy="8607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38600" y="3974795"/>
                <a:ext cx="23241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Network </a:t>
                </a:r>
              </a:p>
              <a:p>
                <a:pPr algn="ctr"/>
                <a:r>
                  <a:rPr lang="en-US" sz="2000" dirty="0"/>
                  <a:t>Protocol Stack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997769" y="5269304"/>
              <a:ext cx="174310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/>
                <a:t>Protocol Parse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/>
                <a:t>Microservice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F619A2-71B0-B045-94F3-35DEAAC4BD23}"/>
              </a:ext>
            </a:extLst>
          </p:cNvPr>
          <p:cNvGrpSpPr/>
          <p:nvPr/>
        </p:nvGrpSpPr>
        <p:grpSpPr>
          <a:xfrm>
            <a:off x="6855285" y="3427270"/>
            <a:ext cx="1980095" cy="2727745"/>
            <a:chOff x="6855285" y="3427270"/>
            <a:chExt cx="1980095" cy="2727745"/>
          </a:xfrm>
        </p:grpSpPr>
        <p:grpSp>
          <p:nvGrpSpPr>
            <p:cNvPr id="8" name="Group 7"/>
            <p:cNvGrpSpPr/>
            <p:nvPr/>
          </p:nvGrpSpPr>
          <p:grpSpPr>
            <a:xfrm>
              <a:off x="6912432" y="3427270"/>
              <a:ext cx="1922948" cy="860778"/>
              <a:chOff x="7790834" y="4125161"/>
              <a:chExt cx="2563930" cy="86077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912100" y="4125161"/>
                <a:ext cx="2324133" cy="860778"/>
              </a:xfrm>
              <a:prstGeom prst="rect">
                <a:avLst/>
              </a:prstGeom>
              <a:solidFill>
                <a:srgbClr val="A4CCEB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790834" y="4140051"/>
                <a:ext cx="25639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Type-II </a:t>
                </a:r>
              </a:p>
              <a:p>
                <a:pPr algn="ctr"/>
                <a:r>
                  <a:rPr lang="en-US" sz="2000" dirty="0"/>
                  <a:t>Detection Logics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003382" y="4288048"/>
              <a:ext cx="1743100" cy="860778"/>
              <a:chOff x="4038600" y="3962548"/>
              <a:chExt cx="2324133" cy="86077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038600" y="3962548"/>
                <a:ext cx="2324133" cy="8607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38600" y="3974795"/>
                <a:ext cx="23241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Network </a:t>
                </a:r>
              </a:p>
              <a:p>
                <a:pPr algn="ctr"/>
                <a:r>
                  <a:rPr lang="en-US" sz="2000" dirty="0"/>
                  <a:t>Protocol Stack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855285" y="5216296"/>
              <a:ext cx="19177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/>
                <a:t>Payload-based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/>
                <a:t>Detection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/>
                <a:t>Microservice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326834-FF4A-7646-8CB1-97E309D525AB}"/>
              </a:ext>
            </a:extLst>
          </p:cNvPr>
          <p:cNvGrpSpPr/>
          <p:nvPr/>
        </p:nvGrpSpPr>
        <p:grpSpPr>
          <a:xfrm>
            <a:off x="130346" y="1041845"/>
            <a:ext cx="2774110" cy="3132072"/>
            <a:chOff x="1071182" y="1470079"/>
            <a:chExt cx="2142347" cy="313207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89CA2A-DF02-FE46-A920-309236C6ED5A}"/>
                </a:ext>
              </a:extLst>
            </p:cNvPr>
            <p:cNvSpPr/>
            <p:nvPr/>
          </p:nvSpPr>
          <p:spPr>
            <a:xfrm>
              <a:off x="1379007" y="2015064"/>
              <a:ext cx="1627717" cy="25851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5E0CB08-8D56-FD43-8FD1-5FB1B6A067D6}"/>
                </a:ext>
              </a:extLst>
            </p:cNvPr>
            <p:cNvGrpSpPr/>
            <p:nvPr/>
          </p:nvGrpSpPr>
          <p:grpSpPr>
            <a:xfrm>
              <a:off x="1376889" y="3739444"/>
              <a:ext cx="1629835" cy="862707"/>
              <a:chOff x="3993442" y="5397500"/>
              <a:chExt cx="2173113" cy="86270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E65A944-15A5-4241-AF34-0E54E85575ED}"/>
                  </a:ext>
                </a:extLst>
              </p:cNvPr>
              <p:cNvSpPr/>
              <p:nvPr/>
            </p:nvSpPr>
            <p:spPr>
              <a:xfrm>
                <a:off x="3996266" y="5397500"/>
                <a:ext cx="2170289" cy="8607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79FF39-9FF1-4043-9E8B-BB8670458E9B}"/>
                  </a:ext>
                </a:extLst>
              </p:cNvPr>
              <p:cNvSpPr txBox="1"/>
              <p:nvPr/>
            </p:nvSpPr>
            <p:spPr>
              <a:xfrm>
                <a:off x="3993442" y="5490766"/>
                <a:ext cx="21702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Network </a:t>
                </a:r>
              </a:p>
              <a:p>
                <a:pPr algn="ctr"/>
                <a:r>
                  <a:rPr lang="en-US" sz="2200" dirty="0"/>
                  <a:t>Protocol Stack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B555057-D82A-C342-884C-9ED342E3D7BE}"/>
                </a:ext>
              </a:extLst>
            </p:cNvPr>
            <p:cNvGrpSpPr/>
            <p:nvPr/>
          </p:nvGrpSpPr>
          <p:grpSpPr>
            <a:xfrm>
              <a:off x="1377325" y="2878633"/>
              <a:ext cx="1635746" cy="860778"/>
              <a:chOff x="3994024" y="5400290"/>
              <a:chExt cx="2180994" cy="86077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FB4BC5B-86F0-6441-B0BC-4CD70775C22C}"/>
                  </a:ext>
                </a:extLst>
              </p:cNvPr>
              <p:cNvSpPr/>
              <p:nvPr/>
            </p:nvSpPr>
            <p:spPr>
              <a:xfrm>
                <a:off x="3994024" y="5400290"/>
                <a:ext cx="2174770" cy="860778"/>
              </a:xfrm>
              <a:prstGeom prst="rect">
                <a:avLst/>
              </a:prstGeom>
              <a:solidFill>
                <a:srgbClr val="BDE59D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878414-C6C6-AD44-AD44-42E697FB31CD}"/>
                  </a:ext>
                </a:extLst>
              </p:cNvPr>
              <p:cNvSpPr txBox="1"/>
              <p:nvPr/>
            </p:nvSpPr>
            <p:spPr>
              <a:xfrm>
                <a:off x="4004731" y="5426985"/>
                <a:ext cx="2170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Application Protocol Parsers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C2EFA32-2FF9-9C49-878A-391D79BFC15A}"/>
                </a:ext>
              </a:extLst>
            </p:cNvPr>
            <p:cNvGrpSpPr/>
            <p:nvPr/>
          </p:nvGrpSpPr>
          <p:grpSpPr>
            <a:xfrm>
              <a:off x="1268941" y="2015065"/>
              <a:ext cx="1830917" cy="860778"/>
              <a:chOff x="3852334" y="5397500"/>
              <a:chExt cx="2441222" cy="86077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D3EEFBA-D1F0-3041-BA20-DC227DBA80BE}"/>
                  </a:ext>
                </a:extLst>
              </p:cNvPr>
              <p:cNvSpPr/>
              <p:nvPr/>
            </p:nvSpPr>
            <p:spPr>
              <a:xfrm>
                <a:off x="3996266" y="5397500"/>
                <a:ext cx="2170289" cy="8607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39C9B1C-D746-E941-ABCA-5A0E2C82086A}"/>
                  </a:ext>
                </a:extLst>
              </p:cNvPr>
              <p:cNvSpPr txBox="1"/>
              <p:nvPr/>
            </p:nvSpPr>
            <p:spPr>
              <a:xfrm>
                <a:off x="3852334" y="5628332"/>
                <a:ext cx="24412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Detection Logics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8E7BAD3-7780-E64C-A586-BBDC28990157}"/>
                </a:ext>
              </a:extLst>
            </p:cNvPr>
            <p:cNvSpPr txBox="1"/>
            <p:nvPr/>
          </p:nvSpPr>
          <p:spPr>
            <a:xfrm>
              <a:off x="1113584" y="1470079"/>
              <a:ext cx="2099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Monolithic NIDS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0961694-8D1C-4047-A209-E83D13D6D679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1071182" y="4167421"/>
              <a:ext cx="307826" cy="2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7E31376-E374-404D-93F7-4CC5AC33DA04}"/>
                </a:ext>
              </a:extLst>
            </p:cNvPr>
            <p:cNvSpPr/>
            <p:nvPr/>
          </p:nvSpPr>
          <p:spPr>
            <a:xfrm>
              <a:off x="1376890" y="2015064"/>
              <a:ext cx="807509" cy="860778"/>
            </a:xfrm>
            <a:prstGeom prst="rect">
              <a:avLst/>
            </a:prstGeom>
            <a:solidFill>
              <a:srgbClr val="FDABA2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9260676-066A-6F43-9503-C68B7C141D94}"/>
                </a:ext>
              </a:extLst>
            </p:cNvPr>
            <p:cNvSpPr txBox="1"/>
            <p:nvPr/>
          </p:nvSpPr>
          <p:spPr>
            <a:xfrm>
              <a:off x="1376890" y="2245898"/>
              <a:ext cx="8075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Type-I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27B32AF-C02A-F34D-B923-23DC79B63566}"/>
                </a:ext>
              </a:extLst>
            </p:cNvPr>
            <p:cNvSpPr/>
            <p:nvPr/>
          </p:nvSpPr>
          <p:spPr>
            <a:xfrm>
              <a:off x="2184400" y="2015065"/>
              <a:ext cx="822323" cy="860778"/>
            </a:xfrm>
            <a:prstGeom prst="rect">
              <a:avLst/>
            </a:prstGeom>
            <a:solidFill>
              <a:srgbClr val="A4CCEB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DAC6C0-20BC-5041-9B6A-8E70B3316E8F}"/>
                </a:ext>
              </a:extLst>
            </p:cNvPr>
            <p:cNvSpPr txBox="1"/>
            <p:nvPr/>
          </p:nvSpPr>
          <p:spPr>
            <a:xfrm>
              <a:off x="2199213" y="2213719"/>
              <a:ext cx="8075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Type-II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285BF0-8B6C-B147-B2FF-417920A4B78A}"/>
              </a:ext>
            </a:extLst>
          </p:cNvPr>
          <p:cNvGrpSpPr/>
          <p:nvPr/>
        </p:nvGrpSpPr>
        <p:grpSpPr>
          <a:xfrm>
            <a:off x="2794588" y="1208604"/>
            <a:ext cx="6040791" cy="5192195"/>
            <a:chOff x="2794588" y="1208604"/>
            <a:chExt cx="6040791" cy="519219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8B3A1A-5D3C-3646-96B2-35664AAFB0CF}"/>
                </a:ext>
              </a:extLst>
            </p:cNvPr>
            <p:cNvSpPr/>
            <p:nvPr/>
          </p:nvSpPr>
          <p:spPr>
            <a:xfrm>
              <a:off x="2794588" y="3244378"/>
              <a:ext cx="6040791" cy="3156421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ent Arrow 22">
              <a:extLst>
                <a:ext uri="{FF2B5EF4-FFF2-40B4-BE49-F238E27FC236}">
                  <a16:creationId xmlns:a16="http://schemas.microsoft.com/office/drawing/2014/main" id="{AB194EFF-22F0-E84F-BE55-D6F10A0D172B}"/>
                </a:ext>
              </a:extLst>
            </p:cNvPr>
            <p:cNvSpPr/>
            <p:nvPr/>
          </p:nvSpPr>
          <p:spPr>
            <a:xfrm rot="5400000">
              <a:off x="3527710" y="725131"/>
              <a:ext cx="1357986" cy="2324931"/>
            </a:xfrm>
            <a:prstGeom prst="bentArrow">
              <a:avLst>
                <a:gd name="adj1" fmla="val 25556"/>
                <a:gd name="adj2" fmla="val 26663"/>
                <a:gd name="adj3" fmla="val 30412"/>
                <a:gd name="adj4" fmla="val 86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F3E6FA-1586-E946-BACD-68761E5577E6}"/>
                </a:ext>
              </a:extLst>
            </p:cNvPr>
            <p:cNvSpPr txBox="1"/>
            <p:nvPr/>
          </p:nvSpPr>
          <p:spPr>
            <a:xfrm>
              <a:off x="2802807" y="2751145"/>
              <a:ext cx="6032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NIDS Decomposed as Microservices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6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A7520F-1F9D-1942-AF85-32F7D7C8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011"/>
            <a:ext cx="9144000" cy="721983"/>
          </a:xfrm>
        </p:spPr>
        <p:txBody>
          <a:bodyPr/>
          <a:lstStyle/>
          <a:p>
            <a:r>
              <a:rPr lang="en-US" dirty="0"/>
              <a:t>Detection Logic Program Partitioning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0A49B0D-16A6-3D40-AF13-9E80F908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6276" y="1144685"/>
            <a:ext cx="2874422" cy="20596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4FE8F00-AFF7-8843-81E8-912B846DF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403" y="2143895"/>
            <a:ext cx="3055488" cy="20596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76DC2CD-0E5B-2A42-A2BC-0105D0CD3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403" y="4592109"/>
            <a:ext cx="2964955" cy="20596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546A971-B312-D144-8C43-2B1FAEB102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8213" y="3328711"/>
            <a:ext cx="3100754" cy="20596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2ABF86A-B0F6-1849-A04E-C8C9B76FAAA5}"/>
              </a:ext>
            </a:extLst>
          </p:cNvPr>
          <p:cNvGrpSpPr/>
          <p:nvPr/>
        </p:nvGrpSpPr>
        <p:grpSpPr>
          <a:xfrm>
            <a:off x="1403509" y="1254279"/>
            <a:ext cx="1663801" cy="689953"/>
            <a:chOff x="1498155" y="1111002"/>
            <a:chExt cx="1663801" cy="689953"/>
          </a:xfrm>
        </p:grpSpPr>
        <p:sp>
          <p:nvSpPr>
            <p:cNvPr id="4" name="Document 3">
              <a:extLst>
                <a:ext uri="{FF2B5EF4-FFF2-40B4-BE49-F238E27FC236}">
                  <a16:creationId xmlns:a16="http://schemas.microsoft.com/office/drawing/2014/main" id="{FB9807E9-CBE4-4149-98BB-0919F25F0BDF}"/>
                </a:ext>
              </a:extLst>
            </p:cNvPr>
            <p:cNvSpPr/>
            <p:nvPr/>
          </p:nvSpPr>
          <p:spPr>
            <a:xfrm>
              <a:off x="1498155" y="1144685"/>
              <a:ext cx="1663801" cy="656270"/>
            </a:xfrm>
            <a:prstGeom prst="flowChart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42F4A8-F60A-EF42-B96F-F249A77811E1}"/>
                </a:ext>
              </a:extLst>
            </p:cNvPr>
            <p:cNvSpPr txBox="1"/>
            <p:nvPr/>
          </p:nvSpPr>
          <p:spPr>
            <a:xfrm>
              <a:off x="1498156" y="1111002"/>
              <a:ext cx="166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Detection Logic Program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37A450-FE82-7646-BBDA-D8A51CD0EFFF}"/>
              </a:ext>
            </a:extLst>
          </p:cNvPr>
          <p:cNvGrpSpPr/>
          <p:nvPr/>
        </p:nvGrpSpPr>
        <p:grpSpPr>
          <a:xfrm>
            <a:off x="3246783" y="1144685"/>
            <a:ext cx="1999493" cy="432759"/>
            <a:chOff x="3246783" y="1144685"/>
            <a:chExt cx="1999493" cy="43275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17FEEE-2E41-BA4C-895E-9B90D31770EE}"/>
                </a:ext>
              </a:extLst>
            </p:cNvPr>
            <p:cNvCxnSpPr>
              <a:cxnSpLocks/>
            </p:cNvCxnSpPr>
            <p:nvPr/>
          </p:nvCxnSpPr>
          <p:spPr>
            <a:xfrm>
              <a:off x="3246783" y="1577444"/>
              <a:ext cx="1999493" cy="0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543A974-8929-1249-9B66-69AD4BAB3F60}"/>
                </a:ext>
              </a:extLst>
            </p:cNvPr>
            <p:cNvSpPr/>
            <p:nvPr/>
          </p:nvSpPr>
          <p:spPr>
            <a:xfrm>
              <a:off x="4024992" y="1144685"/>
              <a:ext cx="286128" cy="28035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9DD969-630B-7448-8D67-0758BA198AB0}"/>
              </a:ext>
            </a:extLst>
          </p:cNvPr>
          <p:cNvGrpSpPr/>
          <p:nvPr/>
        </p:nvGrpSpPr>
        <p:grpSpPr>
          <a:xfrm>
            <a:off x="3546692" y="2172436"/>
            <a:ext cx="1700784" cy="451494"/>
            <a:chOff x="3546692" y="2172436"/>
            <a:chExt cx="1699584" cy="45149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98D3DA2-0FE2-054C-BBEE-B6BF0404F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6692" y="2623930"/>
              <a:ext cx="1699584" cy="0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BCF3CB-88BB-1243-A370-165EC3A2272B}"/>
                </a:ext>
              </a:extLst>
            </p:cNvPr>
            <p:cNvSpPr/>
            <p:nvPr/>
          </p:nvSpPr>
          <p:spPr>
            <a:xfrm>
              <a:off x="4196442" y="2172436"/>
              <a:ext cx="283264" cy="2834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B04561-12E9-234A-A91F-0FBF47DD80FE}"/>
              </a:ext>
            </a:extLst>
          </p:cNvPr>
          <p:cNvGrpSpPr/>
          <p:nvPr/>
        </p:nvGrpSpPr>
        <p:grpSpPr>
          <a:xfrm>
            <a:off x="2095147" y="4103086"/>
            <a:ext cx="503390" cy="576700"/>
            <a:chOff x="2095147" y="4103086"/>
            <a:chExt cx="503390" cy="5767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851F264-94E5-E041-A45A-379F39C996E0}"/>
                </a:ext>
              </a:extLst>
            </p:cNvPr>
            <p:cNvCxnSpPr>
              <a:cxnSpLocks/>
            </p:cNvCxnSpPr>
            <p:nvPr/>
          </p:nvCxnSpPr>
          <p:spPr>
            <a:xfrm>
              <a:off x="2095147" y="4103086"/>
              <a:ext cx="1" cy="576700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9202E42-28FA-8349-8469-A6D7F367C06B}"/>
                </a:ext>
              </a:extLst>
            </p:cNvPr>
            <p:cNvSpPr/>
            <p:nvPr/>
          </p:nvSpPr>
          <p:spPr>
            <a:xfrm>
              <a:off x="2315073" y="4203520"/>
              <a:ext cx="283464" cy="2834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1290E1-A88B-B546-A3A8-E9D4CC389DF6}"/>
              </a:ext>
            </a:extLst>
          </p:cNvPr>
          <p:cNvGrpSpPr/>
          <p:nvPr/>
        </p:nvGrpSpPr>
        <p:grpSpPr>
          <a:xfrm>
            <a:off x="3532358" y="3270790"/>
            <a:ext cx="1713918" cy="481235"/>
            <a:chOff x="3532358" y="3270790"/>
            <a:chExt cx="1713918" cy="48123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3C89272-B332-A64B-971A-54008B21A373}"/>
                </a:ext>
              </a:extLst>
            </p:cNvPr>
            <p:cNvCxnSpPr>
              <a:cxnSpLocks/>
            </p:cNvCxnSpPr>
            <p:nvPr/>
          </p:nvCxnSpPr>
          <p:spPr>
            <a:xfrm>
              <a:off x="3532358" y="3752025"/>
              <a:ext cx="1713918" cy="0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1B16DAD-81BF-5D44-B608-26EC4256B37A}"/>
                </a:ext>
              </a:extLst>
            </p:cNvPr>
            <p:cNvSpPr/>
            <p:nvPr/>
          </p:nvSpPr>
          <p:spPr>
            <a:xfrm>
              <a:off x="4182773" y="3270790"/>
              <a:ext cx="283464" cy="2834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21DDF7-8BE3-724E-9BDE-BECE6CFDADE5}"/>
              </a:ext>
            </a:extLst>
          </p:cNvPr>
          <p:cNvGrpSpPr/>
          <p:nvPr/>
        </p:nvGrpSpPr>
        <p:grpSpPr>
          <a:xfrm>
            <a:off x="3470366" y="5295348"/>
            <a:ext cx="2592364" cy="1356386"/>
            <a:chOff x="3470366" y="5295348"/>
            <a:chExt cx="2592364" cy="13563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F7FB5DD-C70F-564E-9A1F-93342FB3F5DA}"/>
                </a:ext>
              </a:extLst>
            </p:cNvPr>
            <p:cNvGrpSpPr/>
            <p:nvPr/>
          </p:nvGrpSpPr>
          <p:grpSpPr>
            <a:xfrm>
              <a:off x="4246529" y="5843064"/>
              <a:ext cx="1816201" cy="808670"/>
              <a:chOff x="4980710" y="5891597"/>
              <a:chExt cx="1816201" cy="808670"/>
            </a:xfrm>
          </p:grpSpPr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AB584A5B-420C-DF4D-8E85-D5346AC0C2E1}"/>
                  </a:ext>
                </a:extLst>
              </p:cNvPr>
              <p:cNvSpPr/>
              <p:nvPr/>
            </p:nvSpPr>
            <p:spPr>
              <a:xfrm>
                <a:off x="4980710" y="5891597"/>
                <a:ext cx="1663801" cy="656270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cument 48">
                <a:extLst>
                  <a:ext uri="{FF2B5EF4-FFF2-40B4-BE49-F238E27FC236}">
                    <a16:creationId xmlns:a16="http://schemas.microsoft.com/office/drawing/2014/main" id="{C2053B12-C8FF-5941-8AD9-759D1282DBF2}"/>
                  </a:ext>
                </a:extLst>
              </p:cNvPr>
              <p:cNvSpPr/>
              <p:nvPr/>
            </p:nvSpPr>
            <p:spPr>
              <a:xfrm>
                <a:off x="5133110" y="6043997"/>
                <a:ext cx="1663801" cy="656270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FA8510-EFD3-2742-A7AD-66B1A9631EEB}"/>
                  </a:ext>
                </a:extLst>
              </p:cNvPr>
              <p:cNvSpPr txBox="1"/>
              <p:nvPr/>
            </p:nvSpPr>
            <p:spPr>
              <a:xfrm>
                <a:off x="5133110" y="5977972"/>
                <a:ext cx="166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Partitioned DLPs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5A1AF13-B225-BB46-8631-C7D3152A9656}"/>
                </a:ext>
              </a:extLst>
            </p:cNvPr>
            <p:cNvCxnSpPr>
              <a:cxnSpLocks/>
            </p:cNvCxnSpPr>
            <p:nvPr/>
          </p:nvCxnSpPr>
          <p:spPr>
            <a:xfrm>
              <a:off x="3470366" y="6171199"/>
              <a:ext cx="714171" cy="0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7A27134-0D41-D945-92F8-4025066F829A}"/>
                </a:ext>
              </a:extLst>
            </p:cNvPr>
            <p:cNvCxnSpPr>
              <a:cxnSpLocks/>
            </p:cNvCxnSpPr>
            <p:nvPr/>
          </p:nvCxnSpPr>
          <p:spPr>
            <a:xfrm>
              <a:off x="5501898" y="5295348"/>
              <a:ext cx="0" cy="547717"/>
            </a:xfrm>
            <a:prstGeom prst="straightConnector1">
              <a:avLst/>
            </a:prstGeom>
            <a:ln w="63500">
              <a:solidFill>
                <a:srgbClr val="F28234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8220"/>
          </a:xfrm>
        </p:spPr>
        <p:txBody>
          <a:bodyPr/>
          <a:lstStyle/>
          <a:p>
            <a:r>
              <a:rPr lang="en-US" dirty="0"/>
              <a:t>Implementation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737"/>
            <a:ext cx="8229600" cy="4765356"/>
          </a:xfrm>
        </p:spPr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Xen </a:t>
            </a:r>
            <a:r>
              <a:rPr lang="en-US" dirty="0"/>
              <a:t>hypervisor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Frama-C</a:t>
            </a:r>
            <a:r>
              <a:rPr lang="en-US" dirty="0"/>
              <a:t> framework for program analysis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Click</a:t>
            </a:r>
            <a:r>
              <a:rPr lang="en-US" dirty="0"/>
              <a:t> for microservices and DLPs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RAMCloud</a:t>
            </a:r>
            <a:r>
              <a:rPr lang="en-US" dirty="0"/>
              <a:t> for detection states sharing</a:t>
            </a:r>
          </a:p>
          <a:p>
            <a:pPr>
              <a:spcBef>
                <a:spcPts val="1200"/>
              </a:spcBef>
            </a:pPr>
            <a:r>
              <a:rPr lang="en-US" dirty="0"/>
              <a:t>Evaluation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CloudLab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Real-world dataset + generated attack traffic</a:t>
            </a:r>
          </a:p>
        </p:txBody>
      </p:sp>
    </p:spTree>
    <p:extLst>
      <p:ext uri="{BB962C8B-B14F-4D97-AF65-F5344CB8AC3E}">
        <p14:creationId xmlns:p14="http://schemas.microsoft.com/office/powerpoint/2010/main" val="3331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7" y="152262"/>
            <a:ext cx="8933607" cy="720106"/>
          </a:xfrm>
        </p:spPr>
        <p:txBody>
          <a:bodyPr/>
          <a:lstStyle/>
          <a:p>
            <a:r>
              <a:rPr lang="en-US" dirty="0"/>
              <a:t>Effectiveness of vNIDS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99632"/>
              </p:ext>
            </p:extLst>
          </p:nvPr>
        </p:nvGraphicFramePr>
        <p:xfrm>
          <a:off x="557047" y="1137297"/>
          <a:ext cx="2323785" cy="40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467760" y="2837330"/>
            <a:ext cx="368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Malicious Activity Detection Rate (%)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475" y="5058065"/>
            <a:ext cx="263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CAIDA+Attack.trace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55068" y="2837331"/>
            <a:ext cx="373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Malicious Activity Detection Rate (%)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4536" y="5058064"/>
            <a:ext cx="265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LBNL+Attack.trace</a:t>
            </a:r>
            <a:endParaRPr lang="en-US" dirty="0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87193"/>
              </p:ext>
            </p:extLst>
          </p:nvPr>
        </p:nvGraphicFramePr>
        <p:xfrm>
          <a:off x="3608535" y="1183744"/>
          <a:ext cx="2323785" cy="40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16926"/>
              </p:ext>
            </p:extLst>
          </p:nvPr>
        </p:nvGraphicFramePr>
        <p:xfrm>
          <a:off x="6576847" y="1158344"/>
          <a:ext cx="2323785" cy="40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4474891" y="2749672"/>
            <a:ext cx="383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Malicious Activity Detection Rate (%)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118" y="5058064"/>
            <a:ext cx="26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Campus+Attack.trace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F5585-8A5C-FB43-A6AD-2546B7496F98}"/>
              </a:ext>
            </a:extLst>
          </p:cNvPr>
          <p:cNvSpPr txBox="1"/>
          <p:nvPr/>
        </p:nvSpPr>
        <p:spPr>
          <a:xfrm>
            <a:off x="683379" y="5705347"/>
            <a:ext cx="77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Detect all malicious activity</a:t>
            </a:r>
            <a:r>
              <a:rPr lang="en-US" sz="2400" dirty="0"/>
              <a:t>: Bro, Share All, and vNIDS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8C6EC-FBC5-7349-872B-AA8277BEAEAF}"/>
              </a:ext>
            </a:extLst>
          </p:cNvPr>
          <p:cNvSpPr txBox="1"/>
          <p:nvPr/>
        </p:nvSpPr>
        <p:spPr>
          <a:xfrm>
            <a:off x="683379" y="6140756"/>
            <a:ext cx="77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Miss malicious activities</a:t>
            </a:r>
            <a:r>
              <a:rPr lang="en-US" sz="2400" dirty="0"/>
              <a:t>: No Share</a:t>
            </a:r>
          </a:p>
        </p:txBody>
      </p:sp>
    </p:spTree>
    <p:extLst>
      <p:ext uri="{BB962C8B-B14F-4D97-AF65-F5344CB8AC3E}">
        <p14:creationId xmlns:p14="http://schemas.microsoft.com/office/powerpoint/2010/main" val="28091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185"/>
            <a:ext cx="9144000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200" dirty="0"/>
              <a:t>Performance Improvements by Detection State Classification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50656" y="1535462"/>
          <a:ext cx="3851824" cy="419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342901" y="3277482"/>
            <a:ext cx="375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Processing Time (microsecond)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5241333" y="1417638"/>
          <a:ext cx="3367829" cy="449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3298846" y="3359178"/>
            <a:ext cx="35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Processing Time Reduced (%)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656" y="6126851"/>
            <a:ext cx="72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Reduced rate</a:t>
            </a:r>
            <a:r>
              <a:rPr lang="en-US" sz="2400" dirty="0"/>
              <a:t>: more than 50%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656" y="5701246"/>
            <a:ext cx="77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Reduced processing time</a:t>
            </a:r>
            <a:r>
              <a:rPr lang="en-US" sz="2400" dirty="0"/>
              <a:t>: for all six detection logics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AAC436-FF9A-614D-B293-5832101F80E1}"/>
              </a:ext>
            </a:extLst>
          </p:cNvPr>
          <p:cNvCxnSpPr/>
          <p:nvPr/>
        </p:nvCxnSpPr>
        <p:spPr>
          <a:xfrm>
            <a:off x="5660142" y="3488090"/>
            <a:ext cx="29918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3ADC4CD-6F1D-844D-9480-B7EB57710011}"/>
              </a:ext>
            </a:extLst>
          </p:cNvPr>
          <p:cNvSpPr txBox="1"/>
          <p:nvPr/>
        </p:nvSpPr>
        <p:spPr>
          <a:xfrm>
            <a:off x="6169148" y="2457094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&gt; 50%</a:t>
            </a:r>
          </a:p>
        </p:txBody>
      </p:sp>
    </p:spTree>
    <p:extLst>
      <p:ext uri="{BB962C8B-B14F-4D97-AF65-F5344CB8AC3E}">
        <p14:creationId xmlns:p14="http://schemas.microsoft.com/office/powerpoint/2010/main" val="12964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Graphic spid="9" grpId="0">
        <p:bldAsOne/>
      </p:bldGraphic>
      <p:bldP spid="10" grpId="0"/>
      <p:bldP spid="12" grpId="0"/>
      <p:bldP spid="13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90548"/>
              </p:ext>
            </p:extLst>
          </p:nvPr>
        </p:nvGraphicFramePr>
        <p:xfrm>
          <a:off x="1068404" y="1321373"/>
          <a:ext cx="7579719" cy="420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2365"/>
          </a:xfrm>
        </p:spPr>
        <p:txBody>
          <a:bodyPr/>
          <a:lstStyle/>
          <a:p>
            <a:r>
              <a:rPr lang="en-US" dirty="0"/>
              <a:t>Efficiency of </a:t>
            </a:r>
            <a:r>
              <a:rPr lang="en-US" dirty="0" err="1"/>
              <a:t>Microservices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8494" y="2854820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Launch Time (</a:t>
            </a:r>
            <a:r>
              <a:rPr lang="en-US" sz="2400" dirty="0" err="1"/>
              <a:t>millisec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A124B-6C82-C340-8CD3-DA541FEA68DB}"/>
              </a:ext>
            </a:extLst>
          </p:cNvPr>
          <p:cNvSpPr txBox="1"/>
          <p:nvPr/>
        </p:nvSpPr>
        <p:spPr>
          <a:xfrm>
            <a:off x="1512790" y="5548173"/>
            <a:ext cx="594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Monolithic NIDS</a:t>
            </a:r>
            <a:r>
              <a:rPr lang="en-US" sz="2400" dirty="0"/>
              <a:t>: launch slower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08638-03AC-AE44-AD69-8A768FCDAA52}"/>
              </a:ext>
            </a:extLst>
          </p:cNvPr>
          <p:cNvSpPr/>
          <p:nvPr/>
        </p:nvSpPr>
        <p:spPr>
          <a:xfrm>
            <a:off x="1512790" y="6009838"/>
            <a:ext cx="356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Microservice</a:t>
            </a:r>
            <a:r>
              <a:rPr lang="en-US" sz="2400" dirty="0"/>
              <a:t>: scale faster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F49EE2-69E1-DF42-8ADA-DFF27CB38E6F}"/>
              </a:ext>
            </a:extLst>
          </p:cNvPr>
          <p:cNvSpPr/>
          <p:nvPr/>
        </p:nvSpPr>
        <p:spPr>
          <a:xfrm>
            <a:off x="6367345" y="4487148"/>
            <a:ext cx="1449659" cy="768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A1177-57C8-D941-96D2-FEC9A388E271}"/>
              </a:ext>
            </a:extLst>
          </p:cNvPr>
          <p:cNvSpPr/>
          <p:nvPr/>
        </p:nvSpPr>
        <p:spPr>
          <a:xfrm>
            <a:off x="6367344" y="1471961"/>
            <a:ext cx="1884557" cy="29044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/>
              <a:t>Traditional NIDSes</a:t>
            </a:r>
          </a:p>
        </p:txBody>
      </p:sp>
      <p:pic>
        <p:nvPicPr>
          <p:cNvPr id="6" name="Picture 5" descr="bro-ey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5" y="1620617"/>
            <a:ext cx="911606" cy="91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2893" y="1620618"/>
            <a:ext cx="214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Multi-thread</a:t>
            </a:r>
          </a:p>
          <a:p>
            <a:pPr algn="ctr"/>
            <a:r>
              <a:rPr lang="en-US" sz="2400" dirty="0"/>
              <a:t>Clustered</a:t>
            </a:r>
          </a:p>
        </p:txBody>
      </p:sp>
      <p:pic>
        <p:nvPicPr>
          <p:cNvPr id="7" name="Picture 6" descr="suric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4276"/>
            <a:ext cx="1361274" cy="148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350" y="3235579"/>
            <a:ext cx="256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Multi-thread</a:t>
            </a:r>
          </a:p>
          <a:p>
            <a:pPr algn="ctr"/>
            <a:r>
              <a:rPr lang="en-US" sz="2400" dirty="0"/>
              <a:t>GPU Acceleration</a:t>
            </a:r>
          </a:p>
        </p:txBody>
      </p:sp>
      <p:pic>
        <p:nvPicPr>
          <p:cNvPr id="8" name="Picture 7" descr="sn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4" b="18539"/>
          <a:stretch/>
        </p:blipFill>
        <p:spPr>
          <a:xfrm>
            <a:off x="205605" y="4816554"/>
            <a:ext cx="1724176" cy="1208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3639" y="5038038"/>
            <a:ext cx="25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Multi-thread</a:t>
            </a:r>
          </a:p>
          <a:p>
            <a:pPr algn="ctr"/>
            <a:r>
              <a:rPr lang="en-US" sz="2400" dirty="0"/>
              <a:t>GPU Acceleration</a:t>
            </a:r>
          </a:p>
        </p:txBody>
      </p:sp>
    </p:spTree>
    <p:extLst>
      <p:ext uri="{BB962C8B-B14F-4D97-AF65-F5344CB8AC3E}">
        <p14:creationId xmlns:p14="http://schemas.microsoft.com/office/powerpoint/2010/main" val="1776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9"/>
            <a:ext cx="8229600" cy="6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Flexibility of vNIDS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92504-3739-EB42-ABF1-FCD50BDAA02E}"/>
              </a:ext>
            </a:extLst>
          </p:cNvPr>
          <p:cNvGrpSpPr/>
          <p:nvPr/>
        </p:nvGrpSpPr>
        <p:grpSpPr>
          <a:xfrm>
            <a:off x="6331970" y="3974233"/>
            <a:ext cx="1448167" cy="969972"/>
            <a:chOff x="1239715" y="2066193"/>
            <a:chExt cx="888024" cy="659422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4010313-B9C1-574B-A1F5-5A9E9F945CC9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264152-C3CE-7445-B360-635762563F21}"/>
                </a:ext>
              </a:extLst>
            </p:cNvPr>
            <p:cNvSpPr txBox="1"/>
            <p:nvPr/>
          </p:nvSpPr>
          <p:spPr>
            <a:xfrm>
              <a:off x="1302562" y="2145832"/>
              <a:ext cx="723033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Site-2</a:t>
              </a:r>
            </a:p>
            <a:p>
              <a:pPr algn="ctr"/>
              <a:r>
                <a:rPr lang="en-US" sz="1600" b="1" dirty="0"/>
                <a:t>(Wisconsin)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EC7A2F-CF22-4F4D-8DC8-0D700B5A66AC}"/>
              </a:ext>
            </a:extLst>
          </p:cNvPr>
          <p:cNvCxnSpPr>
            <a:cxnSpLocks/>
            <a:stCxn id="60" idx="0"/>
            <a:endCxn id="14" idx="2"/>
          </p:cNvCxnSpPr>
          <p:nvPr/>
        </p:nvCxnSpPr>
        <p:spPr>
          <a:xfrm>
            <a:off x="2683149" y="4459219"/>
            <a:ext cx="365331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3229CC-3FD5-AA42-B029-D27993251BB3}"/>
              </a:ext>
            </a:extLst>
          </p:cNvPr>
          <p:cNvGrpSpPr/>
          <p:nvPr/>
        </p:nvGrpSpPr>
        <p:grpSpPr>
          <a:xfrm>
            <a:off x="599843" y="4750986"/>
            <a:ext cx="990587" cy="1113612"/>
            <a:chOff x="271527" y="2839548"/>
            <a:chExt cx="990587" cy="111361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CFA9FE-52E3-324A-980E-685C56DC74D4}"/>
                </a:ext>
              </a:extLst>
            </p:cNvPr>
            <p:cNvGrpSpPr/>
            <p:nvPr/>
          </p:nvGrpSpPr>
          <p:grpSpPr>
            <a:xfrm>
              <a:off x="271527" y="3228230"/>
              <a:ext cx="799070" cy="724930"/>
              <a:chOff x="605481" y="3657600"/>
              <a:chExt cx="799070" cy="72493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17C8AA-E4E5-DD47-A3BE-5EA0B7503BF7}"/>
                  </a:ext>
                </a:extLst>
              </p:cNvPr>
              <p:cNvSpPr/>
              <p:nvPr/>
            </p:nvSpPr>
            <p:spPr>
              <a:xfrm>
                <a:off x="605481" y="36576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6CFE57B-389D-1349-A5C5-246FE19E387F}"/>
                  </a:ext>
                </a:extLst>
              </p:cNvPr>
              <p:cNvSpPr/>
              <p:nvPr/>
            </p:nvSpPr>
            <p:spPr>
              <a:xfrm>
                <a:off x="757881" y="38100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87472E-431F-9D49-8E7D-ACF3A20BC6F0}"/>
                  </a:ext>
                </a:extLst>
              </p:cNvPr>
              <p:cNvSpPr/>
              <p:nvPr/>
            </p:nvSpPr>
            <p:spPr>
              <a:xfrm>
                <a:off x="910281" y="39624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A11CDE-07F4-E74E-A30D-D310F5AFF6E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518662" y="2839548"/>
              <a:ext cx="524126" cy="38868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F662E9-06E3-8842-8CD4-EC08EFAD9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062" y="2895412"/>
              <a:ext cx="505613" cy="48522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61E0E03-EAC2-3E44-A11E-C62B55174A04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823462" y="2987642"/>
              <a:ext cx="438652" cy="5453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F45CDE-1315-C64E-9D9E-2BC7B7694D58}"/>
              </a:ext>
            </a:extLst>
          </p:cNvPr>
          <p:cNvGrpSpPr/>
          <p:nvPr/>
        </p:nvGrpSpPr>
        <p:grpSpPr>
          <a:xfrm>
            <a:off x="1236189" y="3974232"/>
            <a:ext cx="1448167" cy="969972"/>
            <a:chOff x="1239715" y="2066193"/>
            <a:chExt cx="888024" cy="659422"/>
          </a:xfrm>
        </p:grpSpPr>
        <p:sp>
          <p:nvSpPr>
            <p:cNvPr id="60" name="Cloud 59">
              <a:extLst>
                <a:ext uri="{FF2B5EF4-FFF2-40B4-BE49-F238E27FC236}">
                  <a16:creationId xmlns:a16="http://schemas.microsoft.com/office/drawing/2014/main" id="{DA208582-BEE1-144B-9258-7EB2DA204CF0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443237-12E4-054B-9309-CE487AFAB92E}"/>
                </a:ext>
              </a:extLst>
            </p:cNvPr>
            <p:cNvSpPr txBox="1"/>
            <p:nvPr/>
          </p:nvSpPr>
          <p:spPr>
            <a:xfrm>
              <a:off x="1365052" y="2162076"/>
              <a:ext cx="640111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Site-1</a:t>
              </a:r>
            </a:p>
            <a:p>
              <a:pPr algn="ctr"/>
              <a:r>
                <a:rPr lang="en-US" sz="1600" b="1" dirty="0"/>
                <a:t>(Clemson)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4C68CF0-A1A7-714E-A9F9-172A2E349BFC}"/>
              </a:ext>
            </a:extLst>
          </p:cNvPr>
          <p:cNvGrpSpPr/>
          <p:nvPr/>
        </p:nvGrpSpPr>
        <p:grpSpPr>
          <a:xfrm>
            <a:off x="2355322" y="4720954"/>
            <a:ext cx="913437" cy="1314523"/>
            <a:chOff x="3246978" y="2429759"/>
            <a:chExt cx="913437" cy="131452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379C13B-F35C-8245-A005-4C79BD6360BD}"/>
                </a:ext>
              </a:extLst>
            </p:cNvPr>
            <p:cNvGrpSpPr/>
            <p:nvPr/>
          </p:nvGrpSpPr>
          <p:grpSpPr>
            <a:xfrm>
              <a:off x="3361345" y="3019352"/>
              <a:ext cx="799070" cy="724930"/>
              <a:chOff x="3090263" y="3867665"/>
              <a:chExt cx="799070" cy="72493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870C45-A741-5744-BC4F-EE93C0957659}"/>
                  </a:ext>
                </a:extLst>
              </p:cNvPr>
              <p:cNvSpPr/>
              <p:nvPr/>
            </p:nvSpPr>
            <p:spPr>
              <a:xfrm>
                <a:off x="3090263" y="38676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0508C0-627A-A04C-9351-20A488E00560}"/>
                  </a:ext>
                </a:extLst>
              </p:cNvPr>
              <p:cNvSpPr/>
              <p:nvPr/>
            </p:nvSpPr>
            <p:spPr>
              <a:xfrm>
                <a:off x="3242663" y="40200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2E606FC-F3AB-3C4C-8593-348940CD88AB}"/>
                  </a:ext>
                </a:extLst>
              </p:cNvPr>
              <p:cNvSpPr/>
              <p:nvPr/>
            </p:nvSpPr>
            <p:spPr>
              <a:xfrm>
                <a:off x="3395063" y="41724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7154236-1EC2-E64C-B3E9-05545A8793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6978" y="2582464"/>
              <a:ext cx="200807" cy="476074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2D57437-2D53-3144-A5BC-9050AA039C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417" y="2499752"/>
              <a:ext cx="298812" cy="67200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F472097-639B-F140-B1D6-36BCCD1BA47A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419169" y="2429759"/>
              <a:ext cx="494111" cy="89439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0D56D48-3C56-5046-A868-E488F54E5E67}"/>
              </a:ext>
            </a:extLst>
          </p:cNvPr>
          <p:cNvGrpSpPr/>
          <p:nvPr/>
        </p:nvGrpSpPr>
        <p:grpSpPr>
          <a:xfrm>
            <a:off x="2352170" y="1692821"/>
            <a:ext cx="3051718" cy="2374541"/>
            <a:chOff x="2352170" y="1692821"/>
            <a:chExt cx="3051718" cy="237454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A6817F1-26FF-DA4C-B3B2-D9E2ABB2142C}"/>
                </a:ext>
              </a:extLst>
            </p:cNvPr>
            <p:cNvGrpSpPr/>
            <p:nvPr/>
          </p:nvGrpSpPr>
          <p:grpSpPr>
            <a:xfrm>
              <a:off x="3685552" y="1692821"/>
              <a:ext cx="1718336" cy="969972"/>
              <a:chOff x="1239715" y="2066193"/>
              <a:chExt cx="1053693" cy="659422"/>
            </a:xfrm>
          </p:grpSpPr>
          <p:sp>
            <p:nvSpPr>
              <p:cNvPr id="75" name="Cloud 74">
                <a:extLst>
                  <a:ext uri="{FF2B5EF4-FFF2-40B4-BE49-F238E27FC236}">
                    <a16:creationId xmlns:a16="http://schemas.microsoft.com/office/drawing/2014/main" id="{8342299D-B2EF-0C4F-86CC-044ABCFF176A}"/>
                  </a:ext>
                </a:extLst>
              </p:cNvPr>
              <p:cNvSpPr/>
              <p:nvPr/>
            </p:nvSpPr>
            <p:spPr>
              <a:xfrm>
                <a:off x="1239715" y="2066193"/>
                <a:ext cx="1053693" cy="659422"/>
              </a:xfrm>
              <a:prstGeom prst="clou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F6AA585-AB3C-5A41-B79D-398E1DD3E654}"/>
                  </a:ext>
                </a:extLst>
              </p:cNvPr>
              <p:cNvSpPr txBox="1"/>
              <p:nvPr/>
            </p:nvSpPr>
            <p:spPr>
              <a:xfrm>
                <a:off x="1391696" y="2219877"/>
                <a:ext cx="749731" cy="313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Internet</a:t>
                </a:r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8015A2D-6D70-F847-A53E-710D75D84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6687" y="2583452"/>
              <a:ext cx="1501051" cy="1483910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DADFDD0-B2B9-A74D-823F-74D4675C4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170" y="2444485"/>
              <a:ext cx="1501051" cy="153010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21EC2D4-D69F-374D-B34F-D017D7185AC6}"/>
              </a:ext>
            </a:extLst>
          </p:cNvPr>
          <p:cNvGrpSpPr/>
          <p:nvPr/>
        </p:nvGrpSpPr>
        <p:grpSpPr>
          <a:xfrm>
            <a:off x="7222188" y="4803576"/>
            <a:ext cx="913437" cy="1314523"/>
            <a:chOff x="3246978" y="2429759"/>
            <a:chExt cx="913437" cy="131452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CAA3F60-F504-D44A-9F9E-44ADEBF30D57}"/>
                </a:ext>
              </a:extLst>
            </p:cNvPr>
            <p:cNvGrpSpPr/>
            <p:nvPr/>
          </p:nvGrpSpPr>
          <p:grpSpPr>
            <a:xfrm>
              <a:off x="3361345" y="3019352"/>
              <a:ext cx="799070" cy="724930"/>
              <a:chOff x="3090263" y="3867665"/>
              <a:chExt cx="799070" cy="72493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11564A-E884-6649-B948-E5C3C8FD8AF1}"/>
                  </a:ext>
                </a:extLst>
              </p:cNvPr>
              <p:cNvSpPr/>
              <p:nvPr/>
            </p:nvSpPr>
            <p:spPr>
              <a:xfrm>
                <a:off x="3090263" y="38676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63BE8EC-77C2-AC42-B2F8-2A65FB2458AC}"/>
                  </a:ext>
                </a:extLst>
              </p:cNvPr>
              <p:cNvSpPr/>
              <p:nvPr/>
            </p:nvSpPr>
            <p:spPr>
              <a:xfrm>
                <a:off x="3242663" y="40200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E8571F3-F83F-4A43-82EB-EACC86D2DCBE}"/>
                  </a:ext>
                </a:extLst>
              </p:cNvPr>
              <p:cNvSpPr/>
              <p:nvPr/>
            </p:nvSpPr>
            <p:spPr>
              <a:xfrm>
                <a:off x="3395063" y="41724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5195C9EB-B085-7A42-AD46-1400F27585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6978" y="2582464"/>
              <a:ext cx="200807" cy="476074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53BDB2C-2B0C-4E48-8A36-E71B970B07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417" y="2499752"/>
              <a:ext cx="298812" cy="67200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23A9FF9-2281-7C4B-B0B6-B7F3CF063DDB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flipH="1" flipV="1">
              <a:off x="3419169" y="2429759"/>
              <a:ext cx="494111" cy="89439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6B39A14-2224-B441-B38F-5F16DE87A97C}"/>
              </a:ext>
            </a:extLst>
          </p:cNvPr>
          <p:cNvGrpSpPr/>
          <p:nvPr/>
        </p:nvGrpSpPr>
        <p:grpSpPr>
          <a:xfrm>
            <a:off x="356651" y="1755625"/>
            <a:ext cx="1730667" cy="2311737"/>
            <a:chOff x="356651" y="1755625"/>
            <a:chExt cx="1730667" cy="2311737"/>
          </a:xfrm>
        </p:grpSpPr>
        <p:pic>
          <p:nvPicPr>
            <p:cNvPr id="77" name="Picture 76" descr="IDS model - IDS-icon.png">
              <a:extLst>
                <a:ext uri="{FF2B5EF4-FFF2-40B4-BE49-F238E27FC236}">
                  <a16:creationId xmlns:a16="http://schemas.microsoft.com/office/drawing/2014/main" id="{3C27C130-369A-C841-A3BD-8FF714CB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10" y="2176522"/>
              <a:ext cx="1102350" cy="1102350"/>
            </a:xfrm>
            <a:prstGeom prst="rect">
              <a:avLst/>
            </a:prstGeom>
          </p:spPr>
        </p:pic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6AD578E-BB55-AA45-8F3F-65715E0FF8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46513" y="3097317"/>
              <a:ext cx="343917" cy="970045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7E72023-9979-6E4E-BB79-3B026BDA76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39623" y="3046973"/>
              <a:ext cx="327927" cy="960233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E5283B1-FB90-C94D-A49E-ADA2F3D44BDF}"/>
                </a:ext>
              </a:extLst>
            </p:cNvPr>
            <p:cNvSpPr txBox="1"/>
            <p:nvPr/>
          </p:nvSpPr>
          <p:spPr>
            <a:xfrm>
              <a:off x="356651" y="1755625"/>
              <a:ext cx="1730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Traditional NIDS</a:t>
              </a:r>
            </a:p>
            <a:p>
              <a:pPr algn="ctr"/>
              <a:r>
                <a:rPr lang="en-US" b="1" dirty="0"/>
                <a:t>Instances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85C4CD2-F3B3-CA48-9ECB-CA12B5C967ED}"/>
              </a:ext>
            </a:extLst>
          </p:cNvPr>
          <p:cNvGrpSpPr/>
          <p:nvPr/>
        </p:nvGrpSpPr>
        <p:grpSpPr>
          <a:xfrm>
            <a:off x="2706325" y="3871115"/>
            <a:ext cx="3792065" cy="413696"/>
            <a:chOff x="2645311" y="3856571"/>
            <a:chExt cx="3792065" cy="413696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71DC5B3-376A-1743-8A98-ED88AB889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5311" y="4262825"/>
              <a:ext cx="3792065" cy="7442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7CB2A31-86C1-584C-82C0-914CB59EA38E}"/>
                </a:ext>
              </a:extLst>
            </p:cNvPr>
            <p:cNvSpPr txBox="1"/>
            <p:nvPr/>
          </p:nvSpPr>
          <p:spPr>
            <a:xfrm>
              <a:off x="3424054" y="3856571"/>
              <a:ext cx="216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Rerouted Traffic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9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9"/>
            <a:ext cx="8229600" cy="6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Flexibility of vNIDS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92504-3739-EB42-ABF1-FCD50BDAA02E}"/>
              </a:ext>
            </a:extLst>
          </p:cNvPr>
          <p:cNvGrpSpPr/>
          <p:nvPr/>
        </p:nvGrpSpPr>
        <p:grpSpPr>
          <a:xfrm>
            <a:off x="6331970" y="3974233"/>
            <a:ext cx="1448167" cy="969972"/>
            <a:chOff x="1239715" y="2066193"/>
            <a:chExt cx="888024" cy="659422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4010313-B9C1-574B-A1F5-5A9E9F945CC9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264152-C3CE-7445-B360-635762563F21}"/>
                </a:ext>
              </a:extLst>
            </p:cNvPr>
            <p:cNvSpPr txBox="1"/>
            <p:nvPr/>
          </p:nvSpPr>
          <p:spPr>
            <a:xfrm>
              <a:off x="1302562" y="2145830"/>
              <a:ext cx="723034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</a:rPr>
                <a:t>Site-2</a:t>
              </a:r>
            </a:p>
            <a:p>
              <a:pPr lvl="0" algn="ctr"/>
              <a:r>
                <a:rPr lang="en-US" sz="1600" b="1" dirty="0">
                  <a:solidFill>
                    <a:prstClr val="black"/>
                  </a:solidFill>
                </a:rPr>
                <a:t>(Wisconsin)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EC7A2F-CF22-4F4D-8DC8-0D700B5A66AC}"/>
              </a:ext>
            </a:extLst>
          </p:cNvPr>
          <p:cNvCxnSpPr>
            <a:cxnSpLocks/>
            <a:stCxn id="60" idx="0"/>
            <a:endCxn id="14" idx="2"/>
          </p:cNvCxnSpPr>
          <p:nvPr/>
        </p:nvCxnSpPr>
        <p:spPr>
          <a:xfrm>
            <a:off x="2683149" y="4459219"/>
            <a:ext cx="365331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3229CC-3FD5-AA42-B029-D27993251BB3}"/>
              </a:ext>
            </a:extLst>
          </p:cNvPr>
          <p:cNvGrpSpPr/>
          <p:nvPr/>
        </p:nvGrpSpPr>
        <p:grpSpPr>
          <a:xfrm>
            <a:off x="599843" y="4750986"/>
            <a:ext cx="990587" cy="1113612"/>
            <a:chOff x="271527" y="2839548"/>
            <a:chExt cx="990587" cy="111361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CFA9FE-52E3-324A-980E-685C56DC74D4}"/>
                </a:ext>
              </a:extLst>
            </p:cNvPr>
            <p:cNvGrpSpPr/>
            <p:nvPr/>
          </p:nvGrpSpPr>
          <p:grpSpPr>
            <a:xfrm>
              <a:off x="271527" y="3228230"/>
              <a:ext cx="799070" cy="724930"/>
              <a:chOff x="605481" y="3657600"/>
              <a:chExt cx="799070" cy="72493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17C8AA-E4E5-DD47-A3BE-5EA0B7503BF7}"/>
                  </a:ext>
                </a:extLst>
              </p:cNvPr>
              <p:cNvSpPr/>
              <p:nvPr/>
            </p:nvSpPr>
            <p:spPr>
              <a:xfrm>
                <a:off x="605481" y="36576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6CFE57B-389D-1349-A5C5-246FE19E387F}"/>
                  </a:ext>
                </a:extLst>
              </p:cNvPr>
              <p:cNvSpPr/>
              <p:nvPr/>
            </p:nvSpPr>
            <p:spPr>
              <a:xfrm>
                <a:off x="757881" y="38100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87472E-431F-9D49-8E7D-ACF3A20BC6F0}"/>
                  </a:ext>
                </a:extLst>
              </p:cNvPr>
              <p:cNvSpPr/>
              <p:nvPr/>
            </p:nvSpPr>
            <p:spPr>
              <a:xfrm>
                <a:off x="910281" y="39624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A11CDE-07F4-E74E-A30D-D310F5AFF6E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518662" y="2839548"/>
              <a:ext cx="524126" cy="38868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F662E9-06E3-8842-8CD4-EC08EFAD9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062" y="2895412"/>
              <a:ext cx="505613" cy="48522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61E0E03-EAC2-3E44-A11E-C62B55174A04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823462" y="2987642"/>
              <a:ext cx="438652" cy="5453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F45CDE-1315-C64E-9D9E-2BC7B7694D58}"/>
              </a:ext>
            </a:extLst>
          </p:cNvPr>
          <p:cNvGrpSpPr/>
          <p:nvPr/>
        </p:nvGrpSpPr>
        <p:grpSpPr>
          <a:xfrm>
            <a:off x="1236189" y="3974233"/>
            <a:ext cx="1448167" cy="969972"/>
            <a:chOff x="1239715" y="2066193"/>
            <a:chExt cx="888024" cy="659422"/>
          </a:xfrm>
        </p:grpSpPr>
        <p:sp>
          <p:nvSpPr>
            <p:cNvPr id="60" name="Cloud 59">
              <a:extLst>
                <a:ext uri="{FF2B5EF4-FFF2-40B4-BE49-F238E27FC236}">
                  <a16:creationId xmlns:a16="http://schemas.microsoft.com/office/drawing/2014/main" id="{DA208582-BEE1-144B-9258-7EB2DA204CF0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443237-12E4-054B-9309-CE487AFAB92E}"/>
                </a:ext>
              </a:extLst>
            </p:cNvPr>
            <p:cNvSpPr txBox="1"/>
            <p:nvPr/>
          </p:nvSpPr>
          <p:spPr>
            <a:xfrm>
              <a:off x="1365049" y="2161373"/>
              <a:ext cx="640111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</a:rPr>
                <a:t>Site-1</a:t>
              </a:r>
            </a:p>
            <a:p>
              <a:pPr lvl="0" algn="ctr"/>
              <a:r>
                <a:rPr lang="en-US" sz="1600" b="1" dirty="0">
                  <a:solidFill>
                    <a:prstClr val="black"/>
                  </a:solidFill>
                </a:rPr>
                <a:t>(Clemson)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6817F1-26FF-DA4C-B3B2-D9E2ABB2142C}"/>
              </a:ext>
            </a:extLst>
          </p:cNvPr>
          <p:cNvGrpSpPr/>
          <p:nvPr/>
        </p:nvGrpSpPr>
        <p:grpSpPr>
          <a:xfrm>
            <a:off x="3685552" y="1692821"/>
            <a:ext cx="1718336" cy="969972"/>
            <a:chOff x="1239715" y="2066193"/>
            <a:chExt cx="1053693" cy="659422"/>
          </a:xfrm>
        </p:grpSpPr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8342299D-B2EF-0C4F-86CC-044ABCFF176A}"/>
                </a:ext>
              </a:extLst>
            </p:cNvPr>
            <p:cNvSpPr/>
            <p:nvPr/>
          </p:nvSpPr>
          <p:spPr>
            <a:xfrm>
              <a:off x="1239715" y="2066193"/>
              <a:ext cx="1053693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F6AA585-AB3C-5A41-B79D-398E1DD3E654}"/>
                </a:ext>
              </a:extLst>
            </p:cNvPr>
            <p:cNvSpPr txBox="1"/>
            <p:nvPr/>
          </p:nvSpPr>
          <p:spPr>
            <a:xfrm>
              <a:off x="1391696" y="2219877"/>
              <a:ext cx="749731" cy="31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Internet</a:t>
              </a: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6AD578E-BB55-AA45-8F3F-65715E0FF80A}"/>
              </a:ext>
            </a:extLst>
          </p:cNvPr>
          <p:cNvCxnSpPr>
            <a:cxnSpLocks/>
          </p:cNvCxnSpPr>
          <p:nvPr/>
        </p:nvCxnSpPr>
        <p:spPr>
          <a:xfrm flipH="1" flipV="1">
            <a:off x="1246513" y="3097317"/>
            <a:ext cx="343917" cy="970045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7E72023-9979-6E4E-BB79-3B026BDA76C0}"/>
              </a:ext>
            </a:extLst>
          </p:cNvPr>
          <p:cNvCxnSpPr>
            <a:cxnSpLocks/>
          </p:cNvCxnSpPr>
          <p:nvPr/>
        </p:nvCxnSpPr>
        <p:spPr>
          <a:xfrm flipH="1" flipV="1">
            <a:off x="1439623" y="3046973"/>
            <a:ext cx="327927" cy="960233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8015A2D-6D70-F847-A53E-710D75D84341}"/>
              </a:ext>
            </a:extLst>
          </p:cNvPr>
          <p:cNvCxnSpPr>
            <a:cxnSpLocks/>
          </p:cNvCxnSpPr>
          <p:nvPr/>
        </p:nvCxnSpPr>
        <p:spPr>
          <a:xfrm flipV="1">
            <a:off x="2516687" y="2583452"/>
            <a:ext cx="1501051" cy="1483910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DADFDD0-B2B9-A74D-823F-74D4675C4C85}"/>
              </a:ext>
            </a:extLst>
          </p:cNvPr>
          <p:cNvCxnSpPr>
            <a:cxnSpLocks/>
          </p:cNvCxnSpPr>
          <p:nvPr/>
        </p:nvCxnSpPr>
        <p:spPr>
          <a:xfrm flipV="1">
            <a:off x="2352170" y="2444485"/>
            <a:ext cx="1501051" cy="1530104"/>
          </a:xfrm>
          <a:prstGeom prst="straightConnector1">
            <a:avLst/>
          </a:prstGeom>
          <a:ln w="44450">
            <a:solidFill>
              <a:srgbClr val="C0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21EC2D4-D69F-374D-B34F-D017D7185AC6}"/>
              </a:ext>
            </a:extLst>
          </p:cNvPr>
          <p:cNvGrpSpPr/>
          <p:nvPr/>
        </p:nvGrpSpPr>
        <p:grpSpPr>
          <a:xfrm>
            <a:off x="7222188" y="4803576"/>
            <a:ext cx="913437" cy="1314523"/>
            <a:chOff x="3246978" y="2429759"/>
            <a:chExt cx="913437" cy="131452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CAA3F60-F504-D44A-9F9E-44ADEBF30D57}"/>
                </a:ext>
              </a:extLst>
            </p:cNvPr>
            <p:cNvGrpSpPr/>
            <p:nvPr/>
          </p:nvGrpSpPr>
          <p:grpSpPr>
            <a:xfrm>
              <a:off x="3361345" y="3019352"/>
              <a:ext cx="799070" cy="724930"/>
              <a:chOff x="3090263" y="3867665"/>
              <a:chExt cx="799070" cy="72493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11564A-E884-6649-B948-E5C3C8FD8AF1}"/>
                  </a:ext>
                </a:extLst>
              </p:cNvPr>
              <p:cNvSpPr/>
              <p:nvPr/>
            </p:nvSpPr>
            <p:spPr>
              <a:xfrm>
                <a:off x="3090263" y="38676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63BE8EC-77C2-AC42-B2F8-2A65FB2458AC}"/>
                  </a:ext>
                </a:extLst>
              </p:cNvPr>
              <p:cNvSpPr/>
              <p:nvPr/>
            </p:nvSpPr>
            <p:spPr>
              <a:xfrm>
                <a:off x="3242663" y="40200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E8571F3-F83F-4A43-82EB-EACC86D2DCBE}"/>
                  </a:ext>
                </a:extLst>
              </p:cNvPr>
              <p:cNvSpPr/>
              <p:nvPr/>
            </p:nvSpPr>
            <p:spPr>
              <a:xfrm>
                <a:off x="3395063" y="41724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5195C9EB-B085-7A42-AD46-1400F27585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6978" y="2582464"/>
              <a:ext cx="200807" cy="476074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53BDB2C-2B0C-4E48-8A36-E71B970B07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417" y="2499752"/>
              <a:ext cx="298812" cy="67200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23A9FF9-2281-7C4B-B0B6-B7F3CF063DDB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flipH="1" flipV="1">
              <a:off x="3419169" y="2429759"/>
              <a:ext cx="494111" cy="89439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E5283B1-FB90-C94D-A49E-ADA2F3D44BDF}"/>
              </a:ext>
            </a:extLst>
          </p:cNvPr>
          <p:cNvSpPr txBox="1"/>
          <p:nvPr/>
        </p:nvSpPr>
        <p:spPr>
          <a:xfrm>
            <a:off x="356651" y="1755625"/>
            <a:ext cx="173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Virtualized NIDS</a:t>
            </a:r>
          </a:p>
          <a:p>
            <a:pPr algn="ctr"/>
            <a:r>
              <a:rPr lang="en-US" b="1" dirty="0"/>
              <a:t>Instances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85C4CD2-F3B3-CA48-9ECB-CA12B5C967ED}"/>
              </a:ext>
            </a:extLst>
          </p:cNvPr>
          <p:cNvGrpSpPr/>
          <p:nvPr/>
        </p:nvGrpSpPr>
        <p:grpSpPr>
          <a:xfrm>
            <a:off x="2706325" y="3871115"/>
            <a:ext cx="3792065" cy="413696"/>
            <a:chOff x="2645311" y="3856571"/>
            <a:chExt cx="3792065" cy="413696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71DC5B3-376A-1743-8A98-ED88AB889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5311" y="4262825"/>
              <a:ext cx="3792065" cy="7442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7CB2A31-86C1-584C-82C0-914CB59EA38E}"/>
                </a:ext>
              </a:extLst>
            </p:cNvPr>
            <p:cNvSpPr txBox="1"/>
            <p:nvPr/>
          </p:nvSpPr>
          <p:spPr>
            <a:xfrm>
              <a:off x="3424054" y="3856571"/>
              <a:ext cx="216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Rerouted Traffic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8AD0FA-796E-9C48-80B3-14DC484F9E33}"/>
              </a:ext>
            </a:extLst>
          </p:cNvPr>
          <p:cNvGrpSpPr/>
          <p:nvPr/>
        </p:nvGrpSpPr>
        <p:grpSpPr>
          <a:xfrm>
            <a:off x="869866" y="2336819"/>
            <a:ext cx="647827" cy="751491"/>
            <a:chOff x="5724076" y="804000"/>
            <a:chExt cx="780288" cy="77002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37E65D7-F975-8346-A94D-30E79DFD1982}"/>
                </a:ext>
              </a:extLst>
            </p:cNvPr>
            <p:cNvSpPr/>
            <p:nvPr/>
          </p:nvSpPr>
          <p:spPr>
            <a:xfrm>
              <a:off x="5724076" y="856599"/>
              <a:ext cx="780288" cy="655442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IDS model - IDS-icon.png">
              <a:extLst>
                <a:ext uri="{FF2B5EF4-FFF2-40B4-BE49-F238E27FC236}">
                  <a16:creationId xmlns:a16="http://schemas.microsoft.com/office/drawing/2014/main" id="{0DA4443F-C596-A740-A8C2-D9BED5802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076" y="804000"/>
              <a:ext cx="770020" cy="77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4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9"/>
            <a:ext cx="8229600" cy="6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Flexibility of vNIDS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92504-3739-EB42-ABF1-FCD50BDAA02E}"/>
              </a:ext>
            </a:extLst>
          </p:cNvPr>
          <p:cNvGrpSpPr/>
          <p:nvPr/>
        </p:nvGrpSpPr>
        <p:grpSpPr>
          <a:xfrm>
            <a:off x="6331970" y="3974233"/>
            <a:ext cx="1448167" cy="969972"/>
            <a:chOff x="1239715" y="2066193"/>
            <a:chExt cx="888024" cy="659422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4010313-B9C1-574B-A1F5-5A9E9F945CC9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264152-C3CE-7445-B360-635762563F21}"/>
                </a:ext>
              </a:extLst>
            </p:cNvPr>
            <p:cNvSpPr txBox="1"/>
            <p:nvPr/>
          </p:nvSpPr>
          <p:spPr>
            <a:xfrm>
              <a:off x="1302562" y="2145832"/>
              <a:ext cx="723034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</a:rPr>
                <a:t>Site-2</a:t>
              </a:r>
            </a:p>
            <a:p>
              <a:pPr lvl="0" algn="ctr"/>
              <a:r>
                <a:rPr lang="en-US" sz="1600" b="1" dirty="0">
                  <a:solidFill>
                    <a:prstClr val="black"/>
                  </a:solidFill>
                </a:rPr>
                <a:t>(Wisconsin)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EC7A2F-CF22-4F4D-8DC8-0D700B5A66AC}"/>
              </a:ext>
            </a:extLst>
          </p:cNvPr>
          <p:cNvCxnSpPr>
            <a:cxnSpLocks/>
            <a:stCxn id="60" idx="0"/>
            <a:endCxn id="14" idx="2"/>
          </p:cNvCxnSpPr>
          <p:nvPr/>
        </p:nvCxnSpPr>
        <p:spPr>
          <a:xfrm>
            <a:off x="2683149" y="4459219"/>
            <a:ext cx="365331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3229CC-3FD5-AA42-B029-D27993251BB3}"/>
              </a:ext>
            </a:extLst>
          </p:cNvPr>
          <p:cNvGrpSpPr/>
          <p:nvPr/>
        </p:nvGrpSpPr>
        <p:grpSpPr>
          <a:xfrm>
            <a:off x="599843" y="4750986"/>
            <a:ext cx="990587" cy="1113612"/>
            <a:chOff x="271527" y="2839548"/>
            <a:chExt cx="990587" cy="111361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CFA9FE-52E3-324A-980E-685C56DC74D4}"/>
                </a:ext>
              </a:extLst>
            </p:cNvPr>
            <p:cNvGrpSpPr/>
            <p:nvPr/>
          </p:nvGrpSpPr>
          <p:grpSpPr>
            <a:xfrm>
              <a:off x="271527" y="3228230"/>
              <a:ext cx="799070" cy="724930"/>
              <a:chOff x="605481" y="3657600"/>
              <a:chExt cx="799070" cy="72493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17C8AA-E4E5-DD47-A3BE-5EA0B7503BF7}"/>
                  </a:ext>
                </a:extLst>
              </p:cNvPr>
              <p:cNvSpPr/>
              <p:nvPr/>
            </p:nvSpPr>
            <p:spPr>
              <a:xfrm>
                <a:off x="605481" y="36576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6CFE57B-389D-1349-A5C5-246FE19E387F}"/>
                  </a:ext>
                </a:extLst>
              </p:cNvPr>
              <p:cNvSpPr/>
              <p:nvPr/>
            </p:nvSpPr>
            <p:spPr>
              <a:xfrm>
                <a:off x="757881" y="38100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87472E-431F-9D49-8E7D-ACF3A20BC6F0}"/>
                  </a:ext>
                </a:extLst>
              </p:cNvPr>
              <p:cNvSpPr/>
              <p:nvPr/>
            </p:nvSpPr>
            <p:spPr>
              <a:xfrm>
                <a:off x="910281" y="3962400"/>
                <a:ext cx="494270" cy="420130"/>
              </a:xfrm>
              <a:prstGeom prst="rect">
                <a:avLst/>
              </a:prstGeom>
              <a:solidFill>
                <a:srgbClr val="FDABA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A11CDE-07F4-E74E-A30D-D310F5AFF6E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518662" y="2839548"/>
              <a:ext cx="524126" cy="38868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F662E9-06E3-8842-8CD4-EC08EFAD9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062" y="2895412"/>
              <a:ext cx="505613" cy="48522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61E0E03-EAC2-3E44-A11E-C62B55174A04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823462" y="2987642"/>
              <a:ext cx="438652" cy="5453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F45CDE-1315-C64E-9D9E-2BC7B7694D58}"/>
              </a:ext>
            </a:extLst>
          </p:cNvPr>
          <p:cNvGrpSpPr/>
          <p:nvPr/>
        </p:nvGrpSpPr>
        <p:grpSpPr>
          <a:xfrm>
            <a:off x="1236189" y="3974233"/>
            <a:ext cx="1448167" cy="969972"/>
            <a:chOff x="1239715" y="2066193"/>
            <a:chExt cx="888024" cy="659422"/>
          </a:xfrm>
        </p:grpSpPr>
        <p:sp>
          <p:nvSpPr>
            <p:cNvPr id="60" name="Cloud 59">
              <a:extLst>
                <a:ext uri="{FF2B5EF4-FFF2-40B4-BE49-F238E27FC236}">
                  <a16:creationId xmlns:a16="http://schemas.microsoft.com/office/drawing/2014/main" id="{DA208582-BEE1-144B-9258-7EB2DA204CF0}"/>
                </a:ext>
              </a:extLst>
            </p:cNvPr>
            <p:cNvSpPr/>
            <p:nvPr/>
          </p:nvSpPr>
          <p:spPr>
            <a:xfrm>
              <a:off x="1239715" y="2066193"/>
              <a:ext cx="888024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443237-12E4-054B-9309-CE487AFAB92E}"/>
                </a:ext>
              </a:extLst>
            </p:cNvPr>
            <p:cNvSpPr txBox="1"/>
            <p:nvPr/>
          </p:nvSpPr>
          <p:spPr>
            <a:xfrm>
              <a:off x="1365049" y="2161373"/>
              <a:ext cx="640111" cy="48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</a:rPr>
                <a:t>Site-1</a:t>
              </a:r>
            </a:p>
            <a:p>
              <a:pPr lvl="0" algn="ctr"/>
              <a:r>
                <a:rPr lang="en-US" sz="1600" b="1" dirty="0">
                  <a:solidFill>
                    <a:prstClr val="black"/>
                  </a:solidFill>
                </a:rPr>
                <a:t>(Clemson)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6817F1-26FF-DA4C-B3B2-D9E2ABB2142C}"/>
              </a:ext>
            </a:extLst>
          </p:cNvPr>
          <p:cNvGrpSpPr/>
          <p:nvPr/>
        </p:nvGrpSpPr>
        <p:grpSpPr>
          <a:xfrm>
            <a:off x="3685552" y="1692821"/>
            <a:ext cx="1718336" cy="969972"/>
            <a:chOff x="1239715" y="2066193"/>
            <a:chExt cx="1053693" cy="659422"/>
          </a:xfrm>
        </p:grpSpPr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8342299D-B2EF-0C4F-86CC-044ABCFF176A}"/>
                </a:ext>
              </a:extLst>
            </p:cNvPr>
            <p:cNvSpPr/>
            <p:nvPr/>
          </p:nvSpPr>
          <p:spPr>
            <a:xfrm>
              <a:off x="1239715" y="2066193"/>
              <a:ext cx="1053693" cy="659422"/>
            </a:xfrm>
            <a:prstGeom prst="clou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F6AA585-AB3C-5A41-B79D-398E1DD3E654}"/>
                </a:ext>
              </a:extLst>
            </p:cNvPr>
            <p:cNvSpPr txBox="1"/>
            <p:nvPr/>
          </p:nvSpPr>
          <p:spPr>
            <a:xfrm>
              <a:off x="1391696" y="2219877"/>
              <a:ext cx="749731" cy="31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Internet</a:t>
              </a: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6AD578E-BB55-AA45-8F3F-65715E0FF80A}"/>
              </a:ext>
            </a:extLst>
          </p:cNvPr>
          <p:cNvCxnSpPr>
            <a:cxnSpLocks/>
          </p:cNvCxnSpPr>
          <p:nvPr/>
        </p:nvCxnSpPr>
        <p:spPr>
          <a:xfrm flipH="1" flipV="1">
            <a:off x="1246513" y="3097317"/>
            <a:ext cx="343917" cy="970045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7E72023-9979-6E4E-BB79-3B026BDA76C0}"/>
              </a:ext>
            </a:extLst>
          </p:cNvPr>
          <p:cNvCxnSpPr>
            <a:cxnSpLocks/>
          </p:cNvCxnSpPr>
          <p:nvPr/>
        </p:nvCxnSpPr>
        <p:spPr>
          <a:xfrm flipH="1" flipV="1">
            <a:off x="1439623" y="3046973"/>
            <a:ext cx="327927" cy="960233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8015A2D-6D70-F847-A53E-710D75D84341}"/>
              </a:ext>
            </a:extLst>
          </p:cNvPr>
          <p:cNvCxnSpPr>
            <a:cxnSpLocks/>
          </p:cNvCxnSpPr>
          <p:nvPr/>
        </p:nvCxnSpPr>
        <p:spPr>
          <a:xfrm flipV="1">
            <a:off x="2516687" y="2583452"/>
            <a:ext cx="1501051" cy="1483910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DADFDD0-B2B9-A74D-823F-74D4675C4C85}"/>
              </a:ext>
            </a:extLst>
          </p:cNvPr>
          <p:cNvCxnSpPr>
            <a:cxnSpLocks/>
          </p:cNvCxnSpPr>
          <p:nvPr/>
        </p:nvCxnSpPr>
        <p:spPr>
          <a:xfrm flipV="1">
            <a:off x="2352170" y="2444485"/>
            <a:ext cx="1501051" cy="1530104"/>
          </a:xfrm>
          <a:prstGeom prst="straightConnector1">
            <a:avLst/>
          </a:prstGeom>
          <a:ln w="44450">
            <a:solidFill>
              <a:srgbClr val="C0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21EC2D4-D69F-374D-B34F-D017D7185AC6}"/>
              </a:ext>
            </a:extLst>
          </p:cNvPr>
          <p:cNvGrpSpPr/>
          <p:nvPr/>
        </p:nvGrpSpPr>
        <p:grpSpPr>
          <a:xfrm>
            <a:off x="7222188" y="4803576"/>
            <a:ext cx="913437" cy="1314523"/>
            <a:chOff x="3246978" y="2429759"/>
            <a:chExt cx="913437" cy="131452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CAA3F60-F504-D44A-9F9E-44ADEBF30D57}"/>
                </a:ext>
              </a:extLst>
            </p:cNvPr>
            <p:cNvGrpSpPr/>
            <p:nvPr/>
          </p:nvGrpSpPr>
          <p:grpSpPr>
            <a:xfrm>
              <a:off x="3361345" y="3019352"/>
              <a:ext cx="799070" cy="724930"/>
              <a:chOff x="3090263" y="3867665"/>
              <a:chExt cx="799070" cy="72493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11564A-E884-6649-B948-E5C3C8FD8AF1}"/>
                  </a:ext>
                </a:extLst>
              </p:cNvPr>
              <p:cNvSpPr/>
              <p:nvPr/>
            </p:nvSpPr>
            <p:spPr>
              <a:xfrm>
                <a:off x="3090263" y="38676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63BE8EC-77C2-AC42-B2F8-2A65FB2458AC}"/>
                  </a:ext>
                </a:extLst>
              </p:cNvPr>
              <p:cNvSpPr/>
              <p:nvPr/>
            </p:nvSpPr>
            <p:spPr>
              <a:xfrm>
                <a:off x="3242663" y="40200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E8571F3-F83F-4A43-82EB-EACC86D2DCBE}"/>
                  </a:ext>
                </a:extLst>
              </p:cNvPr>
              <p:cNvSpPr/>
              <p:nvPr/>
            </p:nvSpPr>
            <p:spPr>
              <a:xfrm>
                <a:off x="3395063" y="4172465"/>
                <a:ext cx="494270" cy="4201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5195C9EB-B085-7A42-AD46-1400F27585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6978" y="2582464"/>
              <a:ext cx="200807" cy="476074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53BDB2C-2B0C-4E48-8A36-E71B970B07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2417" y="2499752"/>
              <a:ext cx="298812" cy="67200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23A9FF9-2281-7C4B-B0B6-B7F3CF063DDB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flipH="1" flipV="1">
              <a:off x="3419169" y="2429759"/>
              <a:ext cx="494111" cy="89439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E5283B1-FB90-C94D-A49E-ADA2F3D44BDF}"/>
              </a:ext>
            </a:extLst>
          </p:cNvPr>
          <p:cNvSpPr txBox="1"/>
          <p:nvPr/>
        </p:nvSpPr>
        <p:spPr>
          <a:xfrm>
            <a:off x="356651" y="1755625"/>
            <a:ext cx="173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Virtualized NIDS</a:t>
            </a:r>
          </a:p>
          <a:p>
            <a:pPr algn="ctr"/>
            <a:r>
              <a:rPr lang="en-US" b="1" dirty="0"/>
              <a:t>Instance-A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8AD0FA-796E-9C48-80B3-14DC484F9E33}"/>
              </a:ext>
            </a:extLst>
          </p:cNvPr>
          <p:cNvGrpSpPr/>
          <p:nvPr/>
        </p:nvGrpSpPr>
        <p:grpSpPr>
          <a:xfrm>
            <a:off x="869866" y="2336819"/>
            <a:ext cx="647827" cy="751491"/>
            <a:chOff x="5724076" y="804000"/>
            <a:chExt cx="780288" cy="77002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37E65D7-F975-8346-A94D-30E79DFD1982}"/>
                </a:ext>
              </a:extLst>
            </p:cNvPr>
            <p:cNvSpPr/>
            <p:nvPr/>
          </p:nvSpPr>
          <p:spPr>
            <a:xfrm>
              <a:off x="5724076" y="856599"/>
              <a:ext cx="780288" cy="655442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IDS model - IDS-icon.png">
              <a:extLst>
                <a:ext uri="{FF2B5EF4-FFF2-40B4-BE49-F238E27FC236}">
                  <a16:creationId xmlns:a16="http://schemas.microsoft.com/office/drawing/2014/main" id="{0DA4443F-C596-A740-A8C2-D9BED5802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076" y="804000"/>
              <a:ext cx="770020" cy="77002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07CFA87-5A8D-054D-9A0F-A7A38916299E}"/>
              </a:ext>
            </a:extLst>
          </p:cNvPr>
          <p:cNvSpPr txBox="1"/>
          <p:nvPr/>
        </p:nvSpPr>
        <p:spPr>
          <a:xfrm>
            <a:off x="6249529" y="1753971"/>
            <a:ext cx="173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Virtualized NIDS</a:t>
            </a:r>
          </a:p>
          <a:p>
            <a:pPr algn="ctr"/>
            <a:r>
              <a:rPr lang="en-US" b="1" dirty="0"/>
              <a:t>Instance-B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6172EE-D9DF-D547-BE9E-35079FB95395}"/>
              </a:ext>
            </a:extLst>
          </p:cNvPr>
          <p:cNvGrpSpPr/>
          <p:nvPr/>
        </p:nvGrpSpPr>
        <p:grpSpPr>
          <a:xfrm>
            <a:off x="2664664" y="3837406"/>
            <a:ext cx="3744760" cy="446113"/>
            <a:chOff x="2664664" y="3837406"/>
            <a:chExt cx="3744760" cy="44611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8E7BB9-2726-1B4D-BE59-177DBC9F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4664" y="4246966"/>
              <a:ext cx="3744760" cy="36553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prstDash val="dash"/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2694DF-E5FA-4E41-AB45-4221F22F0BF9}"/>
                </a:ext>
              </a:extLst>
            </p:cNvPr>
            <p:cNvSpPr txBox="1"/>
            <p:nvPr/>
          </p:nvSpPr>
          <p:spPr>
            <a:xfrm>
              <a:off x="2947455" y="3837406"/>
              <a:ext cx="3219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Communication Traffic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DFFF11-D315-8B4D-9F04-F16E48669996}"/>
              </a:ext>
            </a:extLst>
          </p:cNvPr>
          <p:cNvCxnSpPr>
            <a:cxnSpLocks/>
          </p:cNvCxnSpPr>
          <p:nvPr/>
        </p:nvCxnSpPr>
        <p:spPr>
          <a:xfrm flipH="1" flipV="1">
            <a:off x="7173178" y="3046973"/>
            <a:ext cx="8278" cy="792198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82A74C-C1EC-5D4F-950B-7DAF266EE655}"/>
              </a:ext>
            </a:extLst>
          </p:cNvPr>
          <p:cNvCxnSpPr>
            <a:cxnSpLocks/>
          </p:cNvCxnSpPr>
          <p:nvPr/>
        </p:nvCxnSpPr>
        <p:spPr>
          <a:xfrm flipH="1" flipV="1">
            <a:off x="5135191" y="2388152"/>
            <a:ext cx="1628759" cy="1655042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8E50F4-A129-1F4B-AE67-A9F7E72DD00E}"/>
              </a:ext>
            </a:extLst>
          </p:cNvPr>
          <p:cNvGrpSpPr/>
          <p:nvPr/>
        </p:nvGrpSpPr>
        <p:grpSpPr>
          <a:xfrm>
            <a:off x="6830610" y="2332241"/>
            <a:ext cx="647827" cy="751491"/>
            <a:chOff x="5724076" y="804000"/>
            <a:chExt cx="780288" cy="770020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543ED26B-C8FC-BA45-AC21-F424D5C9EF6C}"/>
                </a:ext>
              </a:extLst>
            </p:cNvPr>
            <p:cNvSpPr/>
            <p:nvPr/>
          </p:nvSpPr>
          <p:spPr>
            <a:xfrm>
              <a:off x="5724076" y="856599"/>
              <a:ext cx="780288" cy="655442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IDS model - IDS-icon.png">
              <a:extLst>
                <a:ext uri="{FF2B5EF4-FFF2-40B4-BE49-F238E27FC236}">
                  <a16:creationId xmlns:a16="http://schemas.microsoft.com/office/drawing/2014/main" id="{03FFD6AD-EAAB-A342-B9D9-96325B332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076" y="804000"/>
              <a:ext cx="770020" cy="77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8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3 2.59259E-6 L -0.00434 2.59259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9"/>
            <a:ext cx="8229600" cy="6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Flexibility of vNIDS</a:t>
            </a:r>
          </a:p>
        </p:txBody>
      </p:sp>
      <p:pic>
        <p:nvPicPr>
          <p:cNvPr id="8" name="Picture 7" descr="figur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8" y="937004"/>
            <a:ext cx="7194327" cy="459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3792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Reduce by </a:t>
            </a:r>
            <a:r>
              <a:rPr lang="en-US" sz="2400" i="1" dirty="0">
                <a:solidFill>
                  <a:srgbClr val="FF0000"/>
                </a:solidFill>
              </a:rPr>
              <a:t>99.9%</a:t>
            </a:r>
            <a:r>
              <a:rPr lang="en-US" sz="2400" i="1" dirty="0"/>
              <a:t> in the </a:t>
            </a:r>
            <a:r>
              <a:rPr lang="en-US" sz="2400" i="1" dirty="0">
                <a:solidFill>
                  <a:srgbClr val="FF0000"/>
                </a:solidFill>
              </a:rPr>
              <a:t>best case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50" y="619702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Reduce by </a:t>
            </a:r>
            <a:r>
              <a:rPr lang="en-US" sz="2400" i="1" dirty="0">
                <a:solidFill>
                  <a:srgbClr val="FF0000"/>
                </a:solidFill>
              </a:rPr>
              <a:t>58.3%</a:t>
            </a:r>
            <a:r>
              <a:rPr lang="en-US" sz="2400" i="1" dirty="0"/>
              <a:t> in the </a:t>
            </a:r>
            <a:r>
              <a:rPr lang="en-US" sz="2400" i="1" dirty="0">
                <a:solidFill>
                  <a:srgbClr val="FF0000"/>
                </a:solidFill>
              </a:rPr>
              <a:t>worst case </a:t>
            </a:r>
          </a:p>
        </p:txBody>
      </p:sp>
    </p:spTree>
    <p:extLst>
      <p:ext uri="{BB962C8B-B14F-4D97-AF65-F5344CB8AC3E}">
        <p14:creationId xmlns:p14="http://schemas.microsoft.com/office/powerpoint/2010/main" val="3621528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9"/>
            <a:ext cx="8229600" cy="6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Flexibility of vNIDS</a:t>
            </a:r>
          </a:p>
        </p:txBody>
      </p:sp>
      <p:pic>
        <p:nvPicPr>
          <p:cNvPr id="6" name="Picture 5" descr="capacit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2077" r="3966" b="53432"/>
          <a:stretch/>
        </p:blipFill>
        <p:spPr>
          <a:xfrm>
            <a:off x="335974" y="908428"/>
            <a:ext cx="7889406" cy="2348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29752"/>
            <a:ext cx="7768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Runtime throughput of vNIDS and Bro Cluster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6391DE-413A-BC43-B4D9-8560A193C817}"/>
              </a:ext>
            </a:extLst>
          </p:cNvPr>
          <p:cNvGrpSpPr/>
          <p:nvPr/>
        </p:nvGrpSpPr>
        <p:grpSpPr>
          <a:xfrm>
            <a:off x="547982" y="4084449"/>
            <a:ext cx="7677397" cy="2573593"/>
            <a:chOff x="547982" y="4059381"/>
            <a:chExt cx="7677397" cy="2573593"/>
          </a:xfrm>
        </p:grpSpPr>
        <p:sp>
          <p:nvSpPr>
            <p:cNvPr id="10" name="TextBox 9"/>
            <p:cNvSpPr txBox="1"/>
            <p:nvPr/>
          </p:nvSpPr>
          <p:spPr>
            <a:xfrm>
              <a:off x="547982" y="6232864"/>
              <a:ext cx="7677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Number of instances of vNIDS and Bro Cluster</a:t>
              </a:r>
            </a:p>
          </p:txBody>
        </p:sp>
        <p:pic>
          <p:nvPicPr>
            <p:cNvPr id="8" name="Picture 7" descr="capacity.pdf">
              <a:extLst>
                <a:ext uri="{FF2B5EF4-FFF2-40B4-BE49-F238E27FC236}">
                  <a16:creationId xmlns:a16="http://schemas.microsoft.com/office/drawing/2014/main" id="{B7BE0434-FC08-754D-97AC-C0056CA56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t="52308" r="3021" b="5500"/>
            <a:stretch/>
          </p:blipFill>
          <p:spPr>
            <a:xfrm>
              <a:off x="547982" y="4059381"/>
              <a:ext cx="7677397" cy="221205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9F24B-0251-B243-9029-7FCC3C939188}"/>
              </a:ext>
            </a:extLst>
          </p:cNvPr>
          <p:cNvGrpSpPr/>
          <p:nvPr/>
        </p:nvGrpSpPr>
        <p:grpSpPr>
          <a:xfrm>
            <a:off x="989901" y="3519155"/>
            <a:ext cx="6582616" cy="668597"/>
            <a:chOff x="989901" y="3551239"/>
            <a:chExt cx="6582616" cy="668597"/>
          </a:xfrm>
        </p:grpSpPr>
        <p:sp>
          <p:nvSpPr>
            <p:cNvPr id="13" name="矩形 19">
              <a:extLst>
                <a:ext uri="{FF2B5EF4-FFF2-40B4-BE49-F238E27FC236}">
                  <a16:creationId xmlns:a16="http://schemas.microsoft.com/office/drawing/2014/main" id="{3FFDE16F-8C03-BA4B-8367-1D947D70E0D4}"/>
                </a:ext>
              </a:extLst>
            </p:cNvPr>
            <p:cNvSpPr/>
            <p:nvPr/>
          </p:nvSpPr>
          <p:spPr>
            <a:xfrm>
              <a:off x="1731018" y="3551239"/>
              <a:ext cx="51853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Adjustable Resource Consumption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Left-Right Arrow 13">
              <a:extLst>
                <a:ext uri="{FF2B5EF4-FFF2-40B4-BE49-F238E27FC236}">
                  <a16:creationId xmlns:a16="http://schemas.microsoft.com/office/drawing/2014/main" id="{95BBEF69-3BB2-FE42-A402-D290137BBEF9}"/>
                </a:ext>
              </a:extLst>
            </p:cNvPr>
            <p:cNvSpPr/>
            <p:nvPr/>
          </p:nvSpPr>
          <p:spPr>
            <a:xfrm>
              <a:off x="989901" y="3914483"/>
              <a:ext cx="6582616" cy="305353"/>
            </a:xfrm>
            <a:prstGeom prst="leftRightArrow">
              <a:avLst>
                <a:gd name="adj1" fmla="val 40665"/>
                <a:gd name="adj2" fmla="val 114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CDE618-810C-B341-A8A0-4D559131C8E7}"/>
              </a:ext>
            </a:extLst>
          </p:cNvPr>
          <p:cNvGrpSpPr/>
          <p:nvPr/>
        </p:nvGrpSpPr>
        <p:grpSpPr>
          <a:xfrm rot="20839580">
            <a:off x="939782" y="1452149"/>
            <a:ext cx="5102476" cy="668597"/>
            <a:chOff x="989901" y="3551239"/>
            <a:chExt cx="6582616" cy="668597"/>
          </a:xfrm>
        </p:grpSpPr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33F84C13-4203-0B4D-847F-7D2232C04344}"/>
                </a:ext>
              </a:extLst>
            </p:cNvPr>
            <p:cNvSpPr/>
            <p:nvPr/>
          </p:nvSpPr>
          <p:spPr>
            <a:xfrm>
              <a:off x="2647759" y="3551239"/>
              <a:ext cx="33518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Adjustable Capacity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8" name="Left-Right Arrow 17">
              <a:extLst>
                <a:ext uri="{FF2B5EF4-FFF2-40B4-BE49-F238E27FC236}">
                  <a16:creationId xmlns:a16="http://schemas.microsoft.com/office/drawing/2014/main" id="{9AB88041-B495-4E4E-90EE-61C9C12BCB30}"/>
                </a:ext>
              </a:extLst>
            </p:cNvPr>
            <p:cNvSpPr/>
            <p:nvPr/>
          </p:nvSpPr>
          <p:spPr>
            <a:xfrm>
              <a:off x="989901" y="3914483"/>
              <a:ext cx="6582616" cy="305353"/>
            </a:xfrm>
            <a:prstGeom prst="leftRightArrow">
              <a:avLst>
                <a:gd name="adj1" fmla="val 40665"/>
                <a:gd name="adj2" fmla="val 114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10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22"/>
            <a:ext cx="9144000" cy="938220"/>
          </a:xfrm>
        </p:spPr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7" y="1014489"/>
            <a:ext cx="8435083" cy="5277417"/>
          </a:xfrm>
        </p:spPr>
        <p:txBody>
          <a:bodyPr/>
          <a:lstStyle/>
          <a:p>
            <a:r>
              <a:rPr lang="en-US" dirty="0"/>
              <a:t>Make a further step towards elastic security</a:t>
            </a:r>
          </a:p>
          <a:p>
            <a:pPr lvl="1"/>
            <a:r>
              <a:rPr lang="en-US" dirty="0"/>
              <a:t>Safe and efficient NIDS virtualization</a:t>
            </a:r>
          </a:p>
          <a:p>
            <a:pPr lvl="2"/>
            <a:r>
              <a:rPr lang="en-US" dirty="0"/>
              <a:t>Effective intrusion detection</a:t>
            </a:r>
          </a:p>
          <a:p>
            <a:pPr lvl="2"/>
            <a:r>
              <a:rPr lang="en-US" dirty="0"/>
              <a:t>Non-monolithic NIDS provisioning</a:t>
            </a:r>
          </a:p>
          <a:p>
            <a:r>
              <a:rPr lang="en-US" dirty="0"/>
              <a:t>Implementation and Evaluation</a:t>
            </a:r>
          </a:p>
          <a:p>
            <a:pPr lvl="1"/>
            <a:r>
              <a:rPr lang="en-US" dirty="0"/>
              <a:t>3 microservices &amp; 6 detection logic programs</a:t>
            </a:r>
          </a:p>
          <a:p>
            <a:pPr lvl="1"/>
            <a:r>
              <a:rPr lang="en-US" dirty="0"/>
              <a:t>Extensive Evaluation of vNIDS </a:t>
            </a:r>
          </a:p>
          <a:p>
            <a:pPr>
              <a:spcBef>
                <a:spcPts val="1968"/>
              </a:spcBef>
            </a:pPr>
            <a:r>
              <a:rPr lang="en-US" dirty="0"/>
              <a:t>Future work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More fine-grained microservices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Generalize our approach for other security and non-security NFs</a:t>
            </a:r>
          </a:p>
          <a:p>
            <a:pPr lvl="1">
              <a:spcBef>
                <a:spcPts val="1968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0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 &amp; A</a:t>
            </a:r>
            <a:endParaRPr lang="en-US" altLang="zh-CN" sz="4800" dirty="0">
              <a:solidFill>
                <a:schemeClr val="tx1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	</a:t>
            </a:r>
          </a:p>
        </p:txBody>
      </p:sp>
      <p:pic>
        <p:nvPicPr>
          <p:cNvPr id="6" name="Picture 5" descr="C:\Documents and Settings\hongxinh\Local Settings\Temporary Internet Files\Content.IE5\TD9D8OQR\MC900311814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071" y="1863140"/>
            <a:ext cx="2618311" cy="218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A00AC-F798-054F-8323-28E95E10ADDE}"/>
              </a:ext>
            </a:extLst>
          </p:cNvPr>
          <p:cNvSpPr txBox="1"/>
          <p:nvPr/>
        </p:nvSpPr>
        <p:spPr>
          <a:xfrm>
            <a:off x="3473295" y="4615542"/>
            <a:ext cx="234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hongdal@clemson.edu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033B1-310D-4240-8919-C59B5FDB8600}"/>
              </a:ext>
            </a:extLst>
          </p:cNvPr>
          <p:cNvSpPr txBox="1"/>
          <p:nvPr/>
        </p:nvSpPr>
        <p:spPr>
          <a:xfrm>
            <a:off x="3549783" y="5030266"/>
            <a:ext cx="2189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Clemson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78632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/>
              <a:t>Traditional NIDSes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1595" y="1620617"/>
            <a:ext cx="3736088" cy="914309"/>
            <a:chOff x="1412725" y="1712298"/>
            <a:chExt cx="4131456" cy="914309"/>
          </a:xfrm>
        </p:grpSpPr>
        <p:pic>
          <p:nvPicPr>
            <p:cNvPr id="6" name="Picture 5" descr="bro-ey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725" y="1712298"/>
              <a:ext cx="1008076" cy="9143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72421" y="1712299"/>
              <a:ext cx="23717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Multi-thread</a:t>
              </a:r>
            </a:p>
            <a:p>
              <a:pPr algn="ctr"/>
              <a:r>
                <a:rPr lang="en-US" sz="2400" dirty="0"/>
                <a:t>Clustered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864276"/>
            <a:ext cx="4104648" cy="1485900"/>
            <a:chOff x="4856935" y="530975"/>
            <a:chExt cx="4480431" cy="1485900"/>
          </a:xfrm>
        </p:grpSpPr>
        <p:pic>
          <p:nvPicPr>
            <p:cNvPr id="7" name="Picture 6" descr="surica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935" y="530975"/>
              <a:ext cx="1485900" cy="14859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41361" y="902278"/>
              <a:ext cx="279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Multi-thread</a:t>
              </a:r>
            </a:p>
            <a:p>
              <a:pPr algn="ctr"/>
              <a:r>
                <a:rPr lang="en-US" sz="2400" dirty="0"/>
                <a:t>GPU Acceleration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605" y="4816554"/>
            <a:ext cx="4325755" cy="1208970"/>
            <a:chOff x="8454921" y="1417638"/>
            <a:chExt cx="4970597" cy="1208970"/>
          </a:xfrm>
        </p:grpSpPr>
        <p:pic>
          <p:nvPicPr>
            <p:cNvPr id="8" name="Picture 7" descr="snort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04" b="18539"/>
            <a:stretch/>
          </p:blipFill>
          <p:spPr>
            <a:xfrm>
              <a:off x="8454921" y="1417638"/>
              <a:ext cx="1981200" cy="120897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98007" y="1639122"/>
              <a:ext cx="2927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Multi-thread</a:t>
              </a:r>
            </a:p>
            <a:p>
              <a:pPr algn="ctr"/>
              <a:r>
                <a:rPr lang="en-US" sz="2400" dirty="0"/>
                <a:t>GPU Acceleration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631530" y="4382352"/>
            <a:ext cx="4177190" cy="1673330"/>
          </a:xfrm>
          <a:prstGeom prst="roundRect">
            <a:avLst/>
          </a:prstGeom>
          <a:solidFill>
            <a:srgbClr val="0062C2"/>
          </a:solidFill>
          <a:ln>
            <a:noFill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FFFFFF"/>
                </a:solidFill>
              </a:rPr>
              <a:t>Limited in flexibility</a:t>
            </a:r>
            <a:r>
              <a:rPr lang="en-US" sz="3200" b="1" i="1" dirty="0">
                <a:solidFill>
                  <a:srgbClr val="FFFFFF"/>
                </a:solidFill>
              </a:rPr>
              <a:t>:</a:t>
            </a:r>
          </a:p>
          <a:p>
            <a:pPr indent="-342900">
              <a:buFont typeface="Lucida Grande"/>
              <a:buChar char="●"/>
            </a:pPr>
            <a:r>
              <a:rPr lang="en-US" sz="2400" b="1" dirty="0">
                <a:solidFill>
                  <a:srgbClr val="FFFFFF"/>
                </a:solidFill>
              </a:rPr>
              <a:t>Fixed location</a:t>
            </a:r>
          </a:p>
          <a:p>
            <a:pPr indent="-342900">
              <a:buFont typeface="Lucida Grande"/>
              <a:buChar char="●"/>
            </a:pPr>
            <a:r>
              <a:rPr lang="en-US" sz="2400" b="1" kern="1200" dirty="0">
                <a:solidFill>
                  <a:srgbClr val="FFFFFF"/>
                </a:solidFill>
              </a:rPr>
              <a:t>Constant capacity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21370" y="1624584"/>
            <a:ext cx="4177190" cy="16669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FFFFFF"/>
                </a:solidFill>
              </a:rPr>
              <a:t>Address scalability issue</a:t>
            </a:r>
            <a:r>
              <a:rPr lang="en-US" sz="3200" b="1" i="1" dirty="0">
                <a:solidFill>
                  <a:srgbClr val="FFFFFF"/>
                </a:solidFill>
              </a:rPr>
              <a:t>:</a:t>
            </a:r>
          </a:p>
          <a:p>
            <a:pPr indent="-342900">
              <a:buFont typeface="Lucida Grande"/>
              <a:buChar char="●"/>
            </a:pPr>
            <a:r>
              <a:rPr lang="en-US" sz="2400" b="1" dirty="0">
                <a:solidFill>
                  <a:srgbClr val="FFFFFF"/>
                </a:solidFill>
              </a:rPr>
              <a:t>Multi-core/thread</a:t>
            </a:r>
          </a:p>
          <a:p>
            <a:pPr indent="-342900">
              <a:buFont typeface="Lucida Grande"/>
              <a:buChar char="●"/>
            </a:pPr>
            <a:r>
              <a:rPr lang="en-US" sz="2400" b="1" kern="1200" dirty="0">
                <a:solidFill>
                  <a:srgbClr val="FFFFFF"/>
                </a:solidFill>
              </a:rPr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244308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/>
          <p:cNvSpPr/>
          <p:nvPr/>
        </p:nvSpPr>
        <p:spPr bwMode="auto">
          <a:xfrm>
            <a:off x="599441" y="1978702"/>
            <a:ext cx="8233096" cy="1672387"/>
          </a:xfrm>
          <a:prstGeom prst="parallelogram">
            <a:avLst>
              <a:gd name="adj" fmla="val 54257"/>
            </a:avLst>
          </a:prstGeom>
          <a:solidFill>
            <a:srgbClr val="D8F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599441" y="3850640"/>
            <a:ext cx="7973631" cy="2318075"/>
          </a:xfrm>
          <a:prstGeom prst="parallelogram">
            <a:avLst>
              <a:gd name="adj" fmla="val 39710"/>
            </a:avLst>
          </a:prstGeom>
          <a:solidFill>
            <a:srgbClr val="FFEDD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48225"/>
          </a:xfrm>
        </p:spPr>
        <p:txBody>
          <a:bodyPr/>
          <a:lstStyle/>
          <a:p>
            <a:r>
              <a:rPr lang="en-US" sz="4200" dirty="0"/>
              <a:t>Requirement 1: Virtualized Environments</a:t>
            </a:r>
          </a:p>
        </p:txBody>
      </p:sp>
      <p:pic>
        <p:nvPicPr>
          <p:cNvPr id="5" name="Picture 4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92" y="4741055"/>
            <a:ext cx="923037" cy="9230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38" y="5004603"/>
            <a:ext cx="923037" cy="9230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3" y="4057856"/>
            <a:ext cx="923037" cy="9230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>
            <a:stCxn id="5" idx="3"/>
            <a:endCxn id="7" idx="1"/>
          </p:cNvCxnSpPr>
          <p:nvPr/>
        </p:nvCxnSpPr>
        <p:spPr bwMode="auto">
          <a:xfrm flipV="1">
            <a:off x="2262529" y="4519375"/>
            <a:ext cx="1717604" cy="68319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7" idx="3"/>
            <a:endCxn id="6" idx="1"/>
          </p:cNvCxnSpPr>
          <p:nvPr/>
        </p:nvCxnSpPr>
        <p:spPr bwMode="auto">
          <a:xfrm>
            <a:off x="4903170" y="4519375"/>
            <a:ext cx="1637168" cy="9467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6" idx="1"/>
          </p:cNvCxnSpPr>
          <p:nvPr/>
        </p:nvCxnSpPr>
        <p:spPr bwMode="auto">
          <a:xfrm flipV="1">
            <a:off x="3461440" y="5466122"/>
            <a:ext cx="3078898" cy="37987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5" idx="3"/>
          </p:cNvCxnSpPr>
          <p:nvPr/>
        </p:nvCxnSpPr>
        <p:spPr bwMode="auto">
          <a:xfrm flipH="1" flipV="1">
            <a:off x="2262529" y="5202574"/>
            <a:ext cx="1181358" cy="6434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30688" y="1491616"/>
            <a:ext cx="347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Virtualized Network Zones</a:t>
            </a:r>
          </a:p>
        </p:txBody>
      </p:sp>
      <p:cxnSp>
        <p:nvCxnSpPr>
          <p:cNvPr id="44" name="Straight Arrow Connector 43"/>
          <p:cNvCxnSpPr>
            <a:stCxn id="35" idx="3"/>
          </p:cNvCxnSpPr>
          <p:nvPr/>
        </p:nvCxnSpPr>
        <p:spPr bwMode="auto">
          <a:xfrm>
            <a:off x="1631213" y="3195499"/>
            <a:ext cx="0" cy="16829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Arrow Connector 44"/>
          <p:cNvCxnSpPr>
            <a:stCxn id="37" idx="3"/>
          </p:cNvCxnSpPr>
          <p:nvPr/>
        </p:nvCxnSpPr>
        <p:spPr bwMode="auto">
          <a:xfrm>
            <a:off x="2840278" y="2876246"/>
            <a:ext cx="1112597" cy="1362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/>
          <p:cNvCxnSpPr>
            <a:stCxn id="36" idx="3"/>
            <a:endCxn id="7" idx="0"/>
          </p:cNvCxnSpPr>
          <p:nvPr/>
        </p:nvCxnSpPr>
        <p:spPr bwMode="auto">
          <a:xfrm>
            <a:off x="4337279" y="2932420"/>
            <a:ext cx="104373" cy="11254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9" name="Straight Arrow Connector 58"/>
          <p:cNvCxnSpPr>
            <a:stCxn id="32" idx="3"/>
          </p:cNvCxnSpPr>
          <p:nvPr/>
        </p:nvCxnSpPr>
        <p:spPr bwMode="auto">
          <a:xfrm flipH="1">
            <a:off x="4714240" y="2747125"/>
            <a:ext cx="1888996" cy="15403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2" name="Straight Arrow Connector 61"/>
          <p:cNvCxnSpPr>
            <a:stCxn id="41" idx="3"/>
            <a:endCxn id="6" idx="0"/>
          </p:cNvCxnSpPr>
          <p:nvPr/>
        </p:nvCxnSpPr>
        <p:spPr bwMode="auto">
          <a:xfrm flipH="1">
            <a:off x="7001857" y="3247588"/>
            <a:ext cx="332365" cy="1757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Straight Arrow Connector 75"/>
          <p:cNvCxnSpPr>
            <a:stCxn id="34" idx="3"/>
          </p:cNvCxnSpPr>
          <p:nvPr/>
        </p:nvCxnSpPr>
        <p:spPr bwMode="auto">
          <a:xfrm>
            <a:off x="4616083" y="2488311"/>
            <a:ext cx="1842425" cy="2714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Can 31"/>
          <p:cNvSpPr/>
          <p:nvPr/>
        </p:nvSpPr>
        <p:spPr bwMode="auto">
          <a:xfrm>
            <a:off x="6428805" y="2538185"/>
            <a:ext cx="348862" cy="208940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9" name="Can 38"/>
          <p:cNvSpPr/>
          <p:nvPr/>
        </p:nvSpPr>
        <p:spPr bwMode="auto">
          <a:xfrm>
            <a:off x="7008957" y="2460230"/>
            <a:ext cx="348862" cy="208940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7159791" y="3038648"/>
            <a:ext cx="348862" cy="208940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7" name="Cloud 86"/>
          <p:cNvSpPr/>
          <p:nvPr/>
        </p:nvSpPr>
        <p:spPr bwMode="auto">
          <a:xfrm rot="11318625">
            <a:off x="5844278" y="2337461"/>
            <a:ext cx="2037741" cy="119308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1456782" y="2986559"/>
            <a:ext cx="348862" cy="208940"/>
          </a:xfrm>
          <a:prstGeom prst="can">
            <a:avLst>
              <a:gd name="adj" fmla="val 36112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7" name="Can 36"/>
          <p:cNvSpPr/>
          <p:nvPr/>
        </p:nvSpPr>
        <p:spPr bwMode="auto">
          <a:xfrm>
            <a:off x="2665847" y="2667306"/>
            <a:ext cx="348862" cy="208940"/>
          </a:xfrm>
          <a:prstGeom prst="can">
            <a:avLst>
              <a:gd name="adj" fmla="val 36112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0" name="Can 39"/>
          <p:cNvSpPr/>
          <p:nvPr/>
        </p:nvSpPr>
        <p:spPr bwMode="auto">
          <a:xfrm>
            <a:off x="1612880" y="2619010"/>
            <a:ext cx="348862" cy="208940"/>
          </a:xfrm>
          <a:prstGeom prst="can">
            <a:avLst>
              <a:gd name="adj" fmla="val 36112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8" name="Cloud 87"/>
          <p:cNvSpPr/>
          <p:nvPr/>
        </p:nvSpPr>
        <p:spPr bwMode="auto">
          <a:xfrm>
            <a:off x="1098341" y="2346155"/>
            <a:ext cx="2058168" cy="117234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4" name="Can 33"/>
          <p:cNvSpPr/>
          <p:nvPr/>
        </p:nvSpPr>
        <p:spPr bwMode="auto">
          <a:xfrm>
            <a:off x="4441652" y="2279371"/>
            <a:ext cx="348862" cy="208940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6" name="Can 35"/>
          <p:cNvSpPr/>
          <p:nvPr/>
        </p:nvSpPr>
        <p:spPr bwMode="auto">
          <a:xfrm>
            <a:off x="4162848" y="2723480"/>
            <a:ext cx="348862" cy="208940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3795374" y="2361589"/>
            <a:ext cx="348862" cy="208940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9" name="Cloud 88"/>
          <p:cNvSpPr/>
          <p:nvPr/>
        </p:nvSpPr>
        <p:spPr bwMode="auto">
          <a:xfrm>
            <a:off x="3600692" y="2168383"/>
            <a:ext cx="1466863" cy="104704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59791" y="2027331"/>
            <a:ext cx="141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</a:t>
            </a:r>
            <a:r>
              <a:rPr lang="en-US" baseline="-25000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63615" y="1933683"/>
            <a:ext cx="12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</a:t>
            </a:r>
            <a:r>
              <a:rPr lang="en-US" baseline="-25000" dirty="0"/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4408" y="1927782"/>
            <a:ext cx="87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</a:t>
            </a:r>
            <a:r>
              <a:rPr lang="en-US" baseline="-25000" dirty="0"/>
              <a:t>1</a:t>
            </a:r>
          </a:p>
        </p:txBody>
      </p:sp>
      <p:cxnSp>
        <p:nvCxnSpPr>
          <p:cNvPr id="108" name="Straight Arrow Connector 107"/>
          <p:cNvCxnSpPr>
            <a:stCxn id="32" idx="3"/>
          </p:cNvCxnSpPr>
          <p:nvPr/>
        </p:nvCxnSpPr>
        <p:spPr bwMode="auto">
          <a:xfrm flipH="1">
            <a:off x="2039466" y="2747125"/>
            <a:ext cx="4563770" cy="2131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3749936" y="4848623"/>
            <a:ext cx="152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Datacenter</a:t>
            </a:r>
            <a:r>
              <a:rPr lang="en-US" baseline="-25000" dirty="0"/>
              <a:t>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041169" y="5610385"/>
            <a:ext cx="152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Datacenter</a:t>
            </a:r>
            <a:r>
              <a:rPr lang="en-US" baseline="-25000" dirty="0"/>
              <a:t>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55754" y="5795051"/>
            <a:ext cx="156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Datacenter</a:t>
            </a:r>
            <a:r>
              <a:rPr lang="en-US" baseline="-25000" dirty="0"/>
              <a:t>3</a:t>
            </a:r>
          </a:p>
        </p:txBody>
      </p:sp>
      <p:cxnSp>
        <p:nvCxnSpPr>
          <p:cNvPr id="158" name="Straight Arrow Connector 157"/>
          <p:cNvCxnSpPr/>
          <p:nvPr/>
        </p:nvCxnSpPr>
        <p:spPr bwMode="auto">
          <a:xfrm flipV="1">
            <a:off x="3114719" y="2669170"/>
            <a:ext cx="465123" cy="7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5050127" y="2559376"/>
            <a:ext cx="1071496" cy="151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33729" y="6229402"/>
            <a:ext cx="249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Infrastructure</a:t>
            </a:r>
          </a:p>
        </p:txBody>
      </p:sp>
      <p:sp>
        <p:nvSpPr>
          <p:cNvPr id="71" name="Cloud 70"/>
          <p:cNvSpPr/>
          <p:nvPr/>
        </p:nvSpPr>
        <p:spPr bwMode="auto">
          <a:xfrm rot="20134589">
            <a:off x="1100594" y="2451790"/>
            <a:ext cx="1185742" cy="107238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73" name="Cloud 72"/>
          <p:cNvSpPr/>
          <p:nvPr/>
        </p:nvSpPr>
        <p:spPr bwMode="auto">
          <a:xfrm>
            <a:off x="2626406" y="2027331"/>
            <a:ext cx="2460501" cy="1506097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3016" y="3834664"/>
            <a:ext cx="1573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FF0000"/>
                </a:solidFill>
              </a:rPr>
              <a:t>Service</a:t>
            </a:r>
          </a:p>
          <a:p>
            <a:pPr algn="ctr"/>
            <a:r>
              <a:rPr lang="en-US" sz="1600" b="1" i="1" u="sng" dirty="0">
                <a:solidFill>
                  <a:srgbClr val="FF0000"/>
                </a:solidFill>
              </a:rPr>
              <a:t> Migration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7998" y="1534828"/>
            <a:ext cx="278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00FF"/>
                </a:solidFill>
              </a:rPr>
              <a:t>Blur &amp; Fluid Perimeters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 flipV="1">
            <a:off x="2206625" y="2876246"/>
            <a:ext cx="459222" cy="110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5" name="Cloud 74"/>
          <p:cNvSpPr/>
          <p:nvPr/>
        </p:nvSpPr>
        <p:spPr bwMode="auto">
          <a:xfrm>
            <a:off x="3597869" y="2165560"/>
            <a:ext cx="1466863" cy="1047045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79" name="Cloud 78"/>
          <p:cNvSpPr/>
          <p:nvPr/>
        </p:nvSpPr>
        <p:spPr bwMode="auto">
          <a:xfrm>
            <a:off x="1095519" y="2343332"/>
            <a:ext cx="2058168" cy="1172348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5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9"/>
    </mc:Choice>
    <mc:Fallback xmlns="">
      <p:transition spd="slow" advTm="42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71" grpId="0" animBg="1"/>
      <p:bldP spid="73" grpId="0" animBg="1"/>
      <p:bldP spid="56" grpId="0"/>
      <p:bldP spid="80" grpId="0"/>
      <p:bldP spid="75" grpId="0" animBg="1"/>
      <p:bldP spid="75" grpId="1" animBg="1"/>
      <p:bldP spid="79" grpId="0" animBg="1"/>
      <p:bldP spid="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3999" cy="754062"/>
          </a:xfrm>
        </p:spPr>
        <p:txBody>
          <a:bodyPr/>
          <a:lstStyle/>
          <a:p>
            <a:r>
              <a:rPr lang="en-US" sz="4200" dirty="0"/>
              <a:t>Requirement 2: Traffic Volume Variation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713" y="6206501"/>
            <a:ext cx="697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u="sng" dirty="0"/>
              <a:t>https://</a:t>
            </a:r>
            <a:r>
              <a:rPr lang="en-US" sz="1600" u="sng" dirty="0" err="1"/>
              <a:t>blog.cloudflare.com</a:t>
            </a:r>
            <a:r>
              <a:rPr lang="en-US" sz="1600" u="sng" dirty="0"/>
              <a:t>/a-winter-of-400gbps-weekend-ddos-attacks/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32080" y="2049745"/>
            <a:ext cx="6061581" cy="3916551"/>
            <a:chOff x="668866" y="3748086"/>
            <a:chExt cx="5058780" cy="2951150"/>
          </a:xfrm>
        </p:grpSpPr>
        <p:pic>
          <p:nvPicPr>
            <p:cNvPr id="10" name="Picture 9" descr="attack-bps-inver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4" t="17366" r="2514" b="8979"/>
            <a:stretch/>
          </p:blipFill>
          <p:spPr>
            <a:xfrm>
              <a:off x="714685" y="4059388"/>
              <a:ext cx="4577161" cy="247072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668866" y="6500004"/>
              <a:ext cx="5058780" cy="256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722181" y="3748086"/>
              <a:ext cx="12451" cy="29511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91201" y="2688438"/>
            <a:ext cx="617997" cy="3213127"/>
            <a:chOff x="291433" y="1539064"/>
            <a:chExt cx="515759" cy="2421115"/>
          </a:xfrm>
        </p:grpSpPr>
        <p:sp>
          <p:nvSpPr>
            <p:cNvPr id="39" name="TextBox 38"/>
            <p:cNvSpPr txBox="1"/>
            <p:nvPr/>
          </p:nvSpPr>
          <p:spPr>
            <a:xfrm>
              <a:off x="303781" y="1539064"/>
              <a:ext cx="479204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600" y="1931229"/>
              <a:ext cx="479204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320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6724" y="2380411"/>
              <a:ext cx="479204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240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433" y="2818469"/>
              <a:ext cx="479204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160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0075" y="3219577"/>
              <a:ext cx="370841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4713" y="3658693"/>
              <a:ext cx="262479" cy="301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03713" y="1849420"/>
            <a:ext cx="82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Gbps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1916432" y="5709319"/>
            <a:ext cx="4155956" cy="369332"/>
            <a:chOff x="1554480" y="6417548"/>
            <a:chExt cx="3468413" cy="278294"/>
          </a:xfrm>
        </p:grpSpPr>
        <p:sp>
          <p:nvSpPr>
            <p:cNvPr id="48" name="TextBox 47"/>
            <p:cNvSpPr txBox="1"/>
            <p:nvPr/>
          </p:nvSpPr>
          <p:spPr>
            <a:xfrm>
              <a:off x="1554480" y="6417548"/>
              <a:ext cx="522013" cy="27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2/19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17520" y="6417548"/>
              <a:ext cx="522013" cy="27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2/22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00880" y="6417548"/>
              <a:ext cx="522013" cy="278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2/25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1252225" y="2766693"/>
            <a:ext cx="5935557" cy="3145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175441" y="5606304"/>
            <a:ext cx="6227430" cy="116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7041291" y="2841917"/>
            <a:ext cx="12175" cy="27641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253327" y="1560466"/>
            <a:ext cx="337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DDoS</a:t>
            </a:r>
            <a:r>
              <a:rPr lang="en-US" sz="2400" i="1" dirty="0"/>
              <a:t> attack on Feb. 2016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53867" y="3826351"/>
            <a:ext cx="175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Significant Variation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338" y="573541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840841" y="1227127"/>
            <a:ext cx="5200451" cy="1083958"/>
          </a:xfrm>
          <a:prstGeom prst="roundRect">
            <a:avLst/>
          </a:prstGeom>
          <a:solidFill>
            <a:srgbClr val="0062C2"/>
          </a:solidFill>
          <a:ln>
            <a:noFill/>
          </a:ln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FF"/>
                </a:solidFill>
              </a:rPr>
              <a:t>Expensive option: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capacity </a:t>
            </a:r>
            <a:r>
              <a:rPr lang="en-US" sz="2800" dirty="0">
                <a:solidFill>
                  <a:srgbClr val="FFFFFF"/>
                </a:solidFill>
              </a:rPr>
              <a:t>≥</a:t>
            </a:r>
            <a:r>
              <a:rPr lang="en-US" sz="2800" b="1" dirty="0">
                <a:solidFill>
                  <a:srgbClr val="FFFFFF"/>
                </a:solidFill>
              </a:rPr>
              <a:t> peak traffic load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6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0"/>
    </mc:Choice>
    <mc:Fallback xmlns="">
      <p:transition spd="slow" advTm="2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13687" y="3664718"/>
            <a:ext cx="1250727" cy="799507"/>
            <a:chOff x="1576824" y="3676158"/>
            <a:chExt cx="1250726" cy="7995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757" y="3676158"/>
              <a:ext cx="867577" cy="4337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76824" y="4106333"/>
              <a:ext cx="1250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SDN Switch</a:t>
              </a: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2051365" y="1754502"/>
            <a:ext cx="585216" cy="655442"/>
            <a:chOff x="6108700" y="4222124"/>
            <a:chExt cx="685800" cy="768096"/>
          </a:xfrm>
        </p:grpSpPr>
        <p:sp>
          <p:nvSpPr>
            <p:cNvPr id="50" name="Rounded Rectangle 49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0"/>
            <a:ext cx="8229600" cy="1036371"/>
          </a:xfrm>
        </p:spPr>
        <p:txBody>
          <a:bodyPr/>
          <a:lstStyle/>
          <a:p>
            <a:r>
              <a:rPr lang="en-US" dirty="0"/>
              <a:t>New Trends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8214" y="2498078"/>
            <a:ext cx="3190664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Virtualization Platform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300654" y="1754501"/>
            <a:ext cx="585216" cy="655442"/>
            <a:chOff x="6108700" y="4222124"/>
            <a:chExt cx="685800" cy="768096"/>
          </a:xfrm>
        </p:grpSpPr>
        <p:sp>
          <p:nvSpPr>
            <p:cNvPr id="32" name="Rounded Rectangle 31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Freeform 33"/>
          <p:cNvSpPr/>
          <p:nvPr/>
        </p:nvSpPr>
        <p:spPr>
          <a:xfrm flipV="1">
            <a:off x="1472531" y="1444824"/>
            <a:ext cx="493889" cy="2582335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1778" y="1729103"/>
            <a:ext cx="585216" cy="655442"/>
            <a:chOff x="6695015" y="2574512"/>
            <a:chExt cx="585216" cy="655442"/>
          </a:xfrm>
        </p:grpSpPr>
        <p:sp>
          <p:nvSpPr>
            <p:cNvPr id="41" name="Rounded Rectangle 40"/>
            <p:cNvSpPr/>
            <p:nvPr/>
          </p:nvSpPr>
          <p:spPr>
            <a:xfrm>
              <a:off x="6695015" y="2574512"/>
              <a:ext cx="585216" cy="655442"/>
            </a:xfrm>
            <a:prstGeom prst="roundRect">
              <a:avLst/>
            </a:prstGeom>
            <a:gradFill flip="none" rotWithShape="1">
              <a:gsLst>
                <a:gs pos="0">
                  <a:srgbClr val="FF02FE"/>
                </a:gs>
                <a:gs pos="77000">
                  <a:srgbClr val="FFB1F5"/>
                </a:gs>
                <a:gs pos="100000">
                  <a:srgbClr val="FFC8E7"/>
                </a:gs>
              </a:gsLst>
              <a:lin ang="13500000" scaled="0"/>
              <a:tileRect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1359" descr="FirewallServicesModu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3667" y="2660650"/>
              <a:ext cx="332611" cy="491747"/>
            </a:xfrm>
            <a:prstGeom prst="rect">
              <a:avLst/>
            </a:prstGeom>
            <a:noFill/>
            <a:effectLst>
              <a:outerShdw blurRad="47625" dist="25400" dir="2700000" algn="tl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643110" y="1434294"/>
            <a:ext cx="5410624" cy="259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SzPct val="100000"/>
              <a:buFont typeface="Lucida Grande"/>
              <a:buChar char="●"/>
            </a:pPr>
            <a:r>
              <a:rPr lang="en-US" sz="2400" b="1" dirty="0"/>
              <a:t>Network Function Virtualization (NFV)</a:t>
            </a:r>
          </a:p>
          <a:p>
            <a:pPr lvl="1">
              <a:buClrTx/>
              <a:buSzPct val="100000"/>
              <a:buFont typeface="Lucida Grande"/>
              <a:buChar char="●"/>
            </a:pPr>
            <a:r>
              <a:rPr lang="en-US" sz="2400" dirty="0"/>
              <a:t>Software instances</a:t>
            </a:r>
          </a:p>
          <a:p>
            <a:pPr>
              <a:buClrTx/>
              <a:buSzPct val="100000"/>
              <a:buFont typeface="Lucida Grande"/>
              <a:buChar char="●"/>
            </a:pPr>
            <a:r>
              <a:rPr lang="en-US" sz="2400" b="1" dirty="0">
                <a:solidFill>
                  <a:srgbClr val="000000"/>
                </a:solidFill>
              </a:rPr>
              <a:t>Software-Define Networking (SDN)</a:t>
            </a:r>
          </a:p>
          <a:p>
            <a:pPr lvl="1">
              <a:buClrTx/>
              <a:buSzPct val="100000"/>
              <a:buFont typeface="Lucida Grande"/>
              <a:buChar char="●"/>
            </a:pPr>
            <a:r>
              <a:rPr lang="en-US" sz="2400" dirty="0"/>
              <a:t>Dynamic traffic steering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829175" y="4936728"/>
            <a:ext cx="3571875" cy="858728"/>
          </a:xfrm>
          <a:prstGeom prst="roundRect">
            <a:avLst/>
          </a:prstGeom>
          <a:solidFill>
            <a:srgbClr val="0062C2"/>
          </a:solidFill>
          <a:ln>
            <a:noFill/>
          </a:ln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>
                <a:solidFill>
                  <a:srgbClr val="FFFFFF"/>
                </a:solidFill>
              </a:rPr>
              <a:t>Elastic Security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8213" y="5054602"/>
            <a:ext cx="3879461" cy="612465"/>
            <a:chOff x="254000" y="5009444"/>
            <a:chExt cx="4073482" cy="657621"/>
          </a:xfrm>
        </p:grpSpPr>
        <p:sp>
          <p:nvSpPr>
            <p:cNvPr id="6" name="TextBox 5"/>
            <p:cNvSpPr txBox="1"/>
            <p:nvPr/>
          </p:nvSpPr>
          <p:spPr>
            <a:xfrm>
              <a:off x="2181044" y="5020734"/>
              <a:ext cx="1459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SDN</a:t>
              </a:r>
              <a:endParaRPr lang="en-US" sz="3600" b="1" dirty="0">
                <a:sym typeface="Wingding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000" y="5009444"/>
              <a:ext cx="1179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NFV</a:t>
              </a:r>
            </a:p>
          </p:txBody>
        </p:sp>
        <p:sp>
          <p:nvSpPr>
            <p:cNvPr id="58" name="Cross 57"/>
            <p:cNvSpPr>
              <a:spLocks noChangeAspect="1"/>
            </p:cNvSpPr>
            <p:nvPr/>
          </p:nvSpPr>
          <p:spPr>
            <a:xfrm>
              <a:off x="1608666" y="5054600"/>
              <a:ext cx="510583" cy="512064"/>
            </a:xfrm>
            <a:prstGeom prst="plus">
              <a:avLst>
                <a:gd name="adj" fmla="val 37308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>
              <a:spLocks noChangeAspect="1"/>
            </p:cNvSpPr>
            <p:nvPr/>
          </p:nvSpPr>
          <p:spPr>
            <a:xfrm rot="16200000">
              <a:off x="3774778" y="4995783"/>
              <a:ext cx="520192" cy="585216"/>
            </a:xfrm>
            <a:prstGeom prst="downArrow">
              <a:avLst>
                <a:gd name="adj1" fmla="val 23626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9057" y="1702683"/>
            <a:ext cx="585216" cy="770020"/>
            <a:chOff x="5724076" y="804000"/>
            <a:chExt cx="780288" cy="770020"/>
          </a:xfrm>
        </p:grpSpPr>
        <p:sp>
          <p:nvSpPr>
            <p:cNvPr id="25" name="Rounded Rectangle 24"/>
            <p:cNvSpPr/>
            <p:nvPr/>
          </p:nvSpPr>
          <p:spPr>
            <a:xfrm>
              <a:off x="5724076" y="856599"/>
              <a:ext cx="780288" cy="655442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IDS model - IDS-ic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076" y="804000"/>
              <a:ext cx="770020" cy="77002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034949" y="1702683"/>
            <a:ext cx="601632" cy="770020"/>
            <a:chOff x="3493553" y="664274"/>
            <a:chExt cx="802176" cy="770020"/>
          </a:xfrm>
        </p:grpSpPr>
        <p:sp>
          <p:nvSpPr>
            <p:cNvPr id="27" name="Rounded Rectangle 26"/>
            <p:cNvSpPr/>
            <p:nvPr/>
          </p:nvSpPr>
          <p:spPr>
            <a:xfrm>
              <a:off x="3515441" y="730115"/>
              <a:ext cx="780288" cy="655442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IDS model - IDS-ic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553" y="664274"/>
              <a:ext cx="770020" cy="770020"/>
            </a:xfrm>
            <a:prstGeom prst="rect">
              <a:avLst/>
            </a:prstGeom>
          </p:spPr>
        </p:pic>
      </p:grpSp>
      <p:sp>
        <p:nvSpPr>
          <p:cNvPr id="36" name="Freeform 35"/>
          <p:cNvSpPr/>
          <p:nvPr/>
        </p:nvSpPr>
        <p:spPr>
          <a:xfrm flipH="1" flipV="1">
            <a:off x="1966420" y="1385557"/>
            <a:ext cx="437444" cy="2624668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7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6"/>
    </mc:Choice>
    <mc:Fallback xmlns="">
      <p:transition spd="slow" advTm="42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7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0"/>
            <a:ext cx="8229600" cy="1036371"/>
          </a:xfrm>
        </p:spPr>
        <p:txBody>
          <a:bodyPr/>
          <a:lstStyle/>
          <a:p>
            <a:r>
              <a:rPr lang="en-US" dirty="0"/>
              <a:t>Elastic Security</a:t>
            </a:r>
          </a:p>
        </p:txBody>
      </p:sp>
      <p:sp>
        <p:nvSpPr>
          <p:cNvPr id="55" name="文本框 28">
            <a:extLst>
              <a:ext uri="{FF2B5EF4-FFF2-40B4-BE49-F238E27FC236}">
                <a16:creationId xmlns:a16="http://schemas.microsoft.com/office/drawing/2014/main" id="{1EC2F4BA-08AB-8948-9AAB-82612D100485}"/>
              </a:ext>
            </a:extLst>
          </p:cNvPr>
          <p:cNvSpPr txBox="1"/>
          <p:nvPr/>
        </p:nvSpPr>
        <p:spPr>
          <a:xfrm>
            <a:off x="6089394" y="5542535"/>
            <a:ext cx="24140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err="1">
                <a:latin typeface="Times New Roman" charset="0"/>
                <a:ea typeface="Times New Roman" charset="0"/>
                <a:cs typeface="Times New Roman" charset="0"/>
              </a:rPr>
              <a:t>Bohatei</a:t>
            </a:r>
            <a:endParaRPr kumimoji="1" lang="en-US" altLang="zh-CN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1600" b="1" i="1" dirty="0">
                <a:latin typeface="Times New Roman" charset="0"/>
                <a:ea typeface="Times New Roman" charset="0"/>
                <a:cs typeface="Times New Roman" charset="0"/>
              </a:rPr>
              <a:t>(USENIX Sec’15)</a:t>
            </a:r>
          </a:p>
        </p:txBody>
      </p:sp>
      <p:sp>
        <p:nvSpPr>
          <p:cNvPr id="62" name="文本框 28">
            <a:extLst>
              <a:ext uri="{FF2B5EF4-FFF2-40B4-BE49-F238E27FC236}">
                <a16:creationId xmlns:a16="http://schemas.microsoft.com/office/drawing/2014/main" id="{E5C784B5-0508-E747-87D2-79B5353AD69B}"/>
              </a:ext>
            </a:extLst>
          </p:cNvPr>
          <p:cNvSpPr txBox="1"/>
          <p:nvPr/>
        </p:nvSpPr>
        <p:spPr>
          <a:xfrm>
            <a:off x="3396404" y="5546994"/>
            <a:ext cx="24140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PSI</a:t>
            </a:r>
          </a:p>
          <a:p>
            <a:pPr algn="ctr"/>
            <a:r>
              <a:rPr kumimoji="1" lang="en-US" altLang="zh-CN" sz="1600" b="1" i="1" dirty="0">
                <a:latin typeface="Times New Roman" charset="0"/>
                <a:ea typeface="Times New Roman" charset="0"/>
                <a:cs typeface="Times New Roman" charset="0"/>
              </a:rPr>
              <a:t>(NDSS’17)</a:t>
            </a:r>
          </a:p>
        </p:txBody>
      </p:sp>
      <p:sp>
        <p:nvSpPr>
          <p:cNvPr id="63" name="文本框 28">
            <a:extLst>
              <a:ext uri="{FF2B5EF4-FFF2-40B4-BE49-F238E27FC236}">
                <a16:creationId xmlns:a16="http://schemas.microsoft.com/office/drawing/2014/main" id="{30BEE409-1FB9-E642-A111-E55439F1C86D}"/>
              </a:ext>
            </a:extLst>
          </p:cNvPr>
          <p:cNvSpPr txBox="1"/>
          <p:nvPr/>
        </p:nvSpPr>
        <p:spPr>
          <a:xfrm>
            <a:off x="736173" y="5542535"/>
            <a:ext cx="24126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charset="0"/>
                <a:ea typeface="Times New Roman" charset="0"/>
                <a:cs typeface="Times New Roman" charset="0"/>
              </a:rPr>
              <a:t>VFW Controller</a:t>
            </a:r>
          </a:p>
          <a:p>
            <a:pPr algn="ctr"/>
            <a:r>
              <a:rPr kumimoji="1" lang="en-US" altLang="zh-CN" sz="1600" b="1" i="1" dirty="0">
                <a:latin typeface="Times New Roman" charset="0"/>
                <a:ea typeface="Times New Roman" charset="0"/>
                <a:cs typeface="Times New Roman" charset="0"/>
              </a:rPr>
              <a:t>(NDSS’17)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6329295-29A4-784F-8C9E-1C555722D704}"/>
              </a:ext>
            </a:extLst>
          </p:cNvPr>
          <p:cNvSpPr/>
          <p:nvPr/>
        </p:nvSpPr>
        <p:spPr>
          <a:xfrm>
            <a:off x="921361" y="3169837"/>
            <a:ext cx="7043737" cy="1148752"/>
          </a:xfrm>
          <a:prstGeom prst="roundRect">
            <a:avLst/>
          </a:prstGeom>
          <a:solidFill>
            <a:srgbClr val="FFE699"/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Scalable </a:t>
            </a:r>
            <a:r>
              <a:rPr lang="en-US" sz="3200" b="1" i="1" dirty="0">
                <a:solidFill>
                  <a:schemeClr val="tx1"/>
                </a:solidFill>
              </a:rPr>
              <a:t>and </a:t>
            </a:r>
            <a:r>
              <a:rPr lang="en-US" sz="3200" b="1" i="1" dirty="0">
                <a:solidFill>
                  <a:srgbClr val="FF0000"/>
                </a:solidFill>
              </a:rPr>
              <a:t>Flexible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network security functions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6477AC-67C7-604D-843E-2E01758DFB09}"/>
              </a:ext>
            </a:extLst>
          </p:cNvPr>
          <p:cNvGrpSpPr/>
          <p:nvPr/>
        </p:nvGrpSpPr>
        <p:grpSpPr>
          <a:xfrm>
            <a:off x="488612" y="4381029"/>
            <a:ext cx="8229600" cy="2021035"/>
            <a:chOff x="457200" y="878548"/>
            <a:chExt cx="8229600" cy="198972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21D6686-B7EB-8F42-B164-DC461498A790}"/>
                </a:ext>
              </a:extLst>
            </p:cNvPr>
            <p:cNvGrpSpPr/>
            <p:nvPr/>
          </p:nvGrpSpPr>
          <p:grpSpPr>
            <a:xfrm>
              <a:off x="457200" y="1396664"/>
              <a:ext cx="8229600" cy="1471613"/>
              <a:chOff x="457200" y="1485900"/>
              <a:chExt cx="8229600" cy="1471613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6731F4B-F8FB-E446-BFAE-1CDFC428ABE4}"/>
                  </a:ext>
                </a:extLst>
              </p:cNvPr>
              <p:cNvSpPr/>
              <p:nvPr/>
            </p:nvSpPr>
            <p:spPr>
              <a:xfrm>
                <a:off x="457200" y="1485900"/>
                <a:ext cx="8229600" cy="147161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8B57A6-1926-214F-B550-E371C8332267}"/>
                  </a:ext>
                </a:extLst>
              </p:cNvPr>
              <p:cNvSpPr txBox="1"/>
              <p:nvPr/>
            </p:nvSpPr>
            <p:spPr>
              <a:xfrm>
                <a:off x="3364990" y="1491480"/>
                <a:ext cx="215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Existing Work</a:t>
                </a:r>
              </a:p>
            </p:txBody>
          </p:sp>
        </p:grpSp>
        <p:sp>
          <p:nvSpPr>
            <p:cNvPr id="66" name="Down Arrow 65">
              <a:extLst>
                <a:ext uri="{FF2B5EF4-FFF2-40B4-BE49-F238E27FC236}">
                  <a16:creationId xmlns:a16="http://schemas.microsoft.com/office/drawing/2014/main" id="{87038F6F-9127-1746-ACA0-D2A3930CEB82}"/>
                </a:ext>
              </a:extLst>
            </p:cNvPr>
            <p:cNvSpPr/>
            <p:nvPr/>
          </p:nvSpPr>
          <p:spPr>
            <a:xfrm rot="10800000">
              <a:off x="3690192" y="878548"/>
              <a:ext cx="1506084" cy="485935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E32BA9-A11A-D849-867F-307578E8E04D}"/>
              </a:ext>
            </a:extLst>
          </p:cNvPr>
          <p:cNvGrpSpPr/>
          <p:nvPr/>
        </p:nvGrpSpPr>
        <p:grpSpPr>
          <a:xfrm>
            <a:off x="2079615" y="1444707"/>
            <a:ext cx="4727231" cy="1662690"/>
            <a:chOff x="2208382" y="5239894"/>
            <a:chExt cx="4727231" cy="166269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7EBBD32-09B6-BF4A-9BF1-05C915CF14B4}"/>
                </a:ext>
              </a:extLst>
            </p:cNvPr>
            <p:cNvSpPr/>
            <p:nvPr/>
          </p:nvSpPr>
          <p:spPr>
            <a:xfrm>
              <a:off x="2208382" y="5239894"/>
              <a:ext cx="4727231" cy="1092014"/>
            </a:xfrm>
            <a:prstGeom prst="roundRect">
              <a:avLst>
                <a:gd name="adj" fmla="val 0"/>
              </a:avLst>
            </a:prstGeom>
            <a:solidFill>
              <a:srgbClr val="F9CBAD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NIDS Virtualization: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flexible location &amp; capacity</a:t>
              </a:r>
            </a:p>
          </p:txBody>
        </p:sp>
        <p:sp>
          <p:nvSpPr>
            <p:cNvPr id="68" name="Down Arrow 67">
              <a:extLst>
                <a:ext uri="{FF2B5EF4-FFF2-40B4-BE49-F238E27FC236}">
                  <a16:creationId xmlns:a16="http://schemas.microsoft.com/office/drawing/2014/main" id="{D68F9146-E5E3-1F4B-A63A-268AD9FDF4AB}"/>
                </a:ext>
              </a:extLst>
            </p:cNvPr>
            <p:cNvSpPr/>
            <p:nvPr/>
          </p:nvSpPr>
          <p:spPr>
            <a:xfrm>
              <a:off x="3818956" y="6377715"/>
              <a:ext cx="1506084" cy="524869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22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6"/>
    </mc:Choice>
    <mc:Fallback xmlns="">
      <p:transition spd="slow" advTm="42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BE37-BD2C-F742-B7A5-508AABB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94245"/>
            <a:ext cx="8229600" cy="2090534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vNIDS enables </a:t>
            </a:r>
            <a:r>
              <a:rPr lang="en-US" b="1" i="1" dirty="0">
                <a:solidFill>
                  <a:schemeClr val="tx1"/>
                </a:solidFill>
              </a:rPr>
              <a:t>safe</a:t>
            </a:r>
            <a:r>
              <a:rPr lang="en-US" i="1" dirty="0">
                <a:solidFill>
                  <a:schemeClr val="tx1"/>
                </a:solidFill>
              </a:rPr>
              <a:t> and </a:t>
            </a:r>
            <a:r>
              <a:rPr lang="en-US" b="1" i="1" dirty="0">
                <a:solidFill>
                  <a:schemeClr val="tx1"/>
                </a:solidFill>
              </a:rPr>
              <a:t>efficient</a:t>
            </a:r>
            <a:r>
              <a:rPr lang="en-US" i="1" dirty="0">
                <a:solidFill>
                  <a:schemeClr val="tx1"/>
                </a:solidFill>
              </a:rPr>
              <a:t> NIDS virtualization </a:t>
            </a: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835B61A6-F550-6640-AA09-54051ED37136}"/>
              </a:ext>
            </a:extLst>
          </p:cNvPr>
          <p:cNvSpPr/>
          <p:nvPr/>
        </p:nvSpPr>
        <p:spPr>
          <a:xfrm>
            <a:off x="1100142" y="3385685"/>
            <a:ext cx="7068031" cy="821349"/>
          </a:xfrm>
          <a:prstGeom prst="rect">
            <a:avLst/>
          </a:prstGeom>
          <a:solidFill>
            <a:srgbClr val="F28234">
              <a:alpha val="20000"/>
            </a:srgbClr>
          </a:solidFill>
          <a:ln>
            <a:solidFill>
              <a:srgbClr val="F2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Safe Virtualization: </a:t>
            </a:r>
            <a:r>
              <a:rPr lang="en-US" altLang="zh-CN" sz="2800" dirty="0">
                <a:solidFill>
                  <a:schemeClr val="tx1"/>
                </a:solidFill>
              </a:rPr>
              <a:t>does not miss attacks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4" name="矩形 46">
            <a:extLst>
              <a:ext uri="{FF2B5EF4-FFF2-40B4-BE49-F238E27FC236}">
                <a16:creationId xmlns:a16="http://schemas.microsoft.com/office/drawing/2014/main" id="{F399D1BE-E83C-064A-9173-FE58A5357764}"/>
              </a:ext>
            </a:extLst>
          </p:cNvPr>
          <p:cNvSpPr/>
          <p:nvPr/>
        </p:nvSpPr>
        <p:spPr>
          <a:xfrm>
            <a:off x="1100142" y="4807940"/>
            <a:ext cx="7068032" cy="821349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Efficient Virtualization: </a:t>
            </a:r>
            <a:r>
              <a:rPr lang="en-US" altLang="zh-CN" sz="2800" dirty="0">
                <a:solidFill>
                  <a:schemeClr val="tx1"/>
                </a:solidFill>
              </a:rPr>
              <a:t>provisioned optimally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5.4|5.6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1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1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.5|8.5|6.2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.5|8.5|6.2|6.3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1606877-41A3-D54B-B6AA-EA4E040A3D5F}" vid="{30CD31CD-FFD6-B049-A8FA-6ADD92601B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107129</TotalTime>
  <Words>1060</Words>
  <Application>Microsoft Macintosh PowerPoint</Application>
  <PresentationFormat>On-screen Show (4:3)</PresentationFormat>
  <Paragraphs>403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DengXian</vt:lpstr>
      <vt:lpstr>ＭＳ Ｐゴシック</vt:lpstr>
      <vt:lpstr>宋体</vt:lpstr>
      <vt:lpstr>ヒラギノ角ゴ Pro W3</vt:lpstr>
      <vt:lpstr>Arial</vt:lpstr>
      <vt:lpstr>Calibri</vt:lpstr>
      <vt:lpstr>Cambria Math</vt:lpstr>
      <vt:lpstr>Garamond</vt:lpstr>
      <vt:lpstr>Lucida Grande</vt:lpstr>
      <vt:lpstr>Times New Roman</vt:lpstr>
      <vt:lpstr>Verdana</vt:lpstr>
      <vt:lpstr>Wingdings</vt:lpstr>
      <vt:lpstr>Theme1</vt:lpstr>
      <vt:lpstr>vNIDS: Towards Elastic Security with Safe and Efficient Virtualization of Network Intrusion Detection Systems</vt:lpstr>
      <vt:lpstr>Traditional NIDSes</vt:lpstr>
      <vt:lpstr>Traditional NIDSes</vt:lpstr>
      <vt:lpstr>Traditional NIDSes</vt:lpstr>
      <vt:lpstr>Requirement 1: Virtualized Environments</vt:lpstr>
      <vt:lpstr>Requirement 2: Traffic Volume Variation</vt:lpstr>
      <vt:lpstr>New Trends</vt:lpstr>
      <vt:lpstr>Elastic Security</vt:lpstr>
      <vt:lpstr>vNIDS enables safe and efficient NIDS virtualization </vt:lpstr>
      <vt:lpstr>Ch. 1: Effective Intrusion Detection</vt:lpstr>
      <vt:lpstr>Ch. 1: Effective Intrusion Detection</vt:lpstr>
      <vt:lpstr>PowerPoint Presentation</vt:lpstr>
      <vt:lpstr>Ch. 2: Non-monolithic NIDS Provisioning</vt:lpstr>
      <vt:lpstr>Ch. 2: Non-monolithic NIDS Provisioning</vt:lpstr>
      <vt:lpstr>vNIDS Architecture Overview</vt:lpstr>
      <vt:lpstr>vNIDS Architecture Overview</vt:lpstr>
      <vt:lpstr>Scope of Detection States</vt:lpstr>
      <vt:lpstr>Inferring the Scope of Detection States</vt:lpstr>
      <vt:lpstr>Inferring the Scope of Detection States</vt:lpstr>
      <vt:lpstr>Inferring the Scope of Detection States</vt:lpstr>
      <vt:lpstr>Inferring the Scope of Detection States</vt:lpstr>
      <vt:lpstr>Logic Structure of NIDSes</vt:lpstr>
      <vt:lpstr>Types of Detection Logics</vt:lpstr>
      <vt:lpstr>Decomposing NIDSes</vt:lpstr>
      <vt:lpstr>Detection Logic Program Partitioning</vt:lpstr>
      <vt:lpstr>Implementation &amp; Evaluation</vt:lpstr>
      <vt:lpstr>Effectiveness of vNIDS</vt:lpstr>
      <vt:lpstr>Performance Improvements by Detection State Classification</vt:lpstr>
      <vt:lpstr>Efficiency of Microservices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Future Work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FlowRadar</dc:title>
  <dc:creator>Yuliang Li</dc:creator>
  <cp:lastModifiedBy>Hongda Li</cp:lastModifiedBy>
  <cp:revision>12946</cp:revision>
  <cp:lastPrinted>2017-08-13T11:43:56Z</cp:lastPrinted>
  <dcterms:created xsi:type="dcterms:W3CDTF">2016-02-25T23:00:36Z</dcterms:created>
  <dcterms:modified xsi:type="dcterms:W3CDTF">2018-10-23T00:08:40Z</dcterms:modified>
</cp:coreProperties>
</file>